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67" r:id="rId3"/>
    <p:sldId id="259" r:id="rId4"/>
    <p:sldId id="257" r:id="rId5"/>
    <p:sldId id="268" r:id="rId6"/>
    <p:sldId id="269" r:id="rId7"/>
    <p:sldId id="270" r:id="rId8"/>
    <p:sldId id="272" r:id="rId9"/>
    <p:sldId id="271" r:id="rId10"/>
    <p:sldId id="274" r:id="rId11"/>
    <p:sldId id="284" r:id="rId12"/>
    <p:sldId id="275" r:id="rId13"/>
    <p:sldId id="276" r:id="rId14"/>
    <p:sldId id="277" r:id="rId15"/>
    <p:sldId id="280" r:id="rId16"/>
    <p:sldId id="281" r:id="rId17"/>
    <p:sldId id="279" r:id="rId18"/>
    <p:sldId id="278" r:id="rId19"/>
    <p:sldId id="282" r:id="rId20"/>
    <p:sldId id="283"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D1D1"/>
    <a:srgbClr val="FF5050"/>
    <a:srgbClr val="3828B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p:scale>
          <a:sx n="76" d="100"/>
          <a:sy n="76" d="100"/>
        </p:scale>
        <p:origin x="-120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F953D-4150-4A37-B1C3-FCDFBEB023BA}" type="datetimeFigureOut">
              <a:rPr lang="en-US" smtClean="0"/>
              <a:pPr/>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FB560-FD8F-42CE-B37B-32E93268AEE9}" type="slidenum">
              <a:rPr lang="en-US" smtClean="0"/>
              <a:pPr/>
              <a:t>‹#›</a:t>
            </a:fld>
            <a:endParaRPr lang="en-US"/>
          </a:p>
        </p:txBody>
      </p:sp>
    </p:spTree>
    <p:extLst>
      <p:ext uri="{BB962C8B-B14F-4D97-AF65-F5344CB8AC3E}">
        <p14:creationId xmlns="" xmlns:p14="http://schemas.microsoft.com/office/powerpoint/2010/main" val="1768147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FB560-FD8F-42CE-B37B-32E93268AEE9}" type="slidenum">
              <a:rPr lang="en-US" smtClean="0"/>
              <a:pPr/>
              <a:t>1</a:t>
            </a:fld>
            <a:endParaRPr lang="en-US"/>
          </a:p>
        </p:txBody>
      </p:sp>
    </p:spTree>
    <p:extLst>
      <p:ext uri="{BB962C8B-B14F-4D97-AF65-F5344CB8AC3E}">
        <p14:creationId xmlns="" xmlns:p14="http://schemas.microsoft.com/office/powerpoint/2010/main" val="48392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FB560-FD8F-42CE-B37B-32E93268AEE9}" type="slidenum">
              <a:rPr lang="en-US" smtClean="0"/>
              <a:pPr/>
              <a:t>2</a:t>
            </a:fld>
            <a:endParaRPr lang="en-US"/>
          </a:p>
        </p:txBody>
      </p:sp>
    </p:spTree>
    <p:extLst>
      <p:ext uri="{BB962C8B-B14F-4D97-AF65-F5344CB8AC3E}">
        <p14:creationId xmlns="" xmlns:p14="http://schemas.microsoft.com/office/powerpoint/2010/main" val="483927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FB560-FD8F-42CE-B37B-32E93268AEE9}" type="slidenum">
              <a:rPr lang="en-US" smtClean="0"/>
              <a:pPr/>
              <a:t>3</a:t>
            </a:fld>
            <a:endParaRPr lang="en-US"/>
          </a:p>
        </p:txBody>
      </p:sp>
    </p:spTree>
    <p:extLst>
      <p:ext uri="{BB962C8B-B14F-4D97-AF65-F5344CB8AC3E}">
        <p14:creationId xmlns="" xmlns:p14="http://schemas.microsoft.com/office/powerpoint/2010/main" val="1082023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FB560-FD8F-42CE-B37B-32E93268AEE9}" type="slidenum">
              <a:rPr lang="en-US" smtClean="0"/>
              <a:pPr/>
              <a:t>18</a:t>
            </a:fld>
            <a:endParaRPr lang="en-US"/>
          </a:p>
        </p:txBody>
      </p:sp>
    </p:spTree>
    <p:extLst>
      <p:ext uri="{BB962C8B-B14F-4D97-AF65-F5344CB8AC3E}">
        <p14:creationId xmlns="" xmlns:p14="http://schemas.microsoft.com/office/powerpoint/2010/main" val="3797341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FC2085-7130-42F6-A94F-D182C6DC2514}"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2085-7130-42F6-A94F-D182C6DC2514}"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2085-7130-42F6-A94F-D182C6DC2514}"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2085-7130-42F6-A94F-D182C6DC2514}"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C2085-7130-42F6-A94F-D182C6DC2514}"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FC2085-7130-42F6-A94F-D182C6DC2514}" type="datetimeFigureOut">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C2085-7130-42F6-A94F-D182C6DC2514}" type="datetimeFigureOut">
              <a:rPr lang="en-US" smtClean="0"/>
              <a:pPr/>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C2085-7130-42F6-A94F-D182C6DC2514}" type="datetimeFigureOut">
              <a:rPr lang="en-US" smtClean="0"/>
              <a:pPr/>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C2085-7130-42F6-A94F-D182C6DC2514}" type="datetimeFigureOut">
              <a:rPr lang="en-US" smtClean="0"/>
              <a:pPr/>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DDBC68-DEB9-4A44-BC74-D7563EAD61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C2085-7130-42F6-A94F-D182C6DC2514}" type="datetimeFigureOut">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DBC68-DEB9-4A44-BC74-D7563EAD61AE}"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3FC2085-7130-42F6-A94F-D182C6DC2514}" type="datetimeFigureOut">
              <a:rPr lang="en-US" smtClean="0"/>
              <a:pPr/>
              <a:t>6/14/2017</a:t>
            </a:fld>
            <a:endParaRPr lang="en-US"/>
          </a:p>
        </p:txBody>
      </p:sp>
      <p:sp>
        <p:nvSpPr>
          <p:cNvPr id="9" name="Slide Number Placeholder 8"/>
          <p:cNvSpPr>
            <a:spLocks noGrp="1"/>
          </p:cNvSpPr>
          <p:nvPr>
            <p:ph type="sldNum" sz="quarter" idx="11"/>
          </p:nvPr>
        </p:nvSpPr>
        <p:spPr/>
        <p:txBody>
          <a:bodyPr/>
          <a:lstStyle/>
          <a:p>
            <a:fld id="{87DDBC68-DEB9-4A44-BC74-D7563EAD61A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7DDBC68-DEB9-4A44-BC74-D7563EAD61AE}"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3FC2085-7130-42F6-A94F-D182C6DC2514}" type="datetimeFigureOut">
              <a:rPr lang="en-US" smtClean="0"/>
              <a:pPr/>
              <a:t>6/14/2017</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64717" y="3911025"/>
            <a:ext cx="3733800" cy="584775"/>
          </a:xfrm>
          <a:prstGeom prst="rect">
            <a:avLst/>
          </a:prstGeom>
          <a:noFill/>
        </p:spPr>
        <p:txBody>
          <a:bodyPr wrap="square" rtlCol="0">
            <a:spAutoFit/>
          </a:bodyPr>
          <a:lstStyle/>
          <a:p>
            <a:pPr algn="ctr"/>
            <a:r>
              <a:rPr lang="en-US" dirty="0" smtClean="0">
                <a:solidFill>
                  <a:schemeClr val="tx1">
                    <a:lumMod val="75000"/>
                    <a:lumOff val="25000"/>
                  </a:schemeClr>
                </a:solidFill>
                <a:latin typeface="Book Antiqua" pitchFamily="18" charset="0"/>
              </a:rPr>
              <a:t> </a:t>
            </a:r>
            <a:r>
              <a:rPr lang="en-US" sz="3200" dirty="0" smtClean="0">
                <a:solidFill>
                  <a:schemeClr val="tx1">
                    <a:lumMod val="75000"/>
                    <a:lumOff val="25000"/>
                  </a:schemeClr>
                </a:solidFill>
                <a:latin typeface="Book Antiqua" pitchFamily="18" charset="0"/>
              </a:rPr>
              <a:t>Company Profile</a:t>
            </a:r>
            <a:r>
              <a:rPr lang="en-US" dirty="0" smtClean="0">
                <a:solidFill>
                  <a:schemeClr val="bg1">
                    <a:lumMod val="50000"/>
                  </a:schemeClr>
                </a:solidFill>
                <a:latin typeface="Arial Narrow" pitchFamily="34" charset="0"/>
              </a:rPr>
              <a:t>   </a:t>
            </a:r>
            <a:endParaRPr lang="en-US" dirty="0">
              <a:solidFill>
                <a:schemeClr val="bg1">
                  <a:lumMod val="50000"/>
                </a:schemeClr>
              </a:solidFill>
              <a:latin typeface="Arial Narrow" pitchFamily="34" charset="0"/>
            </a:endParaRPr>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pic>
        <p:nvPicPr>
          <p:cNvPr id="9" name="Picture 8"/>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sp>
        <p:nvSpPr>
          <p:cNvPr id="12" name="Title 1"/>
          <p:cNvSpPr txBox="1">
            <a:spLocks/>
          </p:cNvSpPr>
          <p:nvPr/>
        </p:nvSpPr>
        <p:spPr>
          <a:xfrm>
            <a:off x="152400" y="2628901"/>
            <a:ext cx="8001000" cy="1066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chemeClr val="tx2">
                    <a:lumMod val="50000"/>
                  </a:schemeClr>
                </a:solidFill>
                <a:latin typeface="Arial Narrow" pitchFamily="34" charset="0"/>
              </a:rPr>
              <a:t>THE GATS URBAN CO-OPERATIVE THRIFT &amp; CREDIT SOCIETY LIMITED</a:t>
            </a:r>
            <a:r>
              <a:rPr lang="en-US" sz="3600" i="1" dirty="0" smtClean="0">
                <a:solidFill>
                  <a:schemeClr val="tx2">
                    <a:lumMod val="50000"/>
                  </a:schemeClr>
                </a:solidFill>
                <a:latin typeface="Arial Narrow" pitchFamily="34" charset="0"/>
              </a:rPr>
              <a:t> </a:t>
            </a:r>
            <a:endParaRPr lang="en-US" sz="3600" i="1" dirty="0">
              <a:solidFill>
                <a:schemeClr val="tx2">
                  <a:lumMod val="50000"/>
                </a:schemeClr>
              </a:solidFill>
              <a:latin typeface="Arial Narrow" pitchFamily="34" charset="0"/>
            </a:endParaRPr>
          </a:p>
        </p:txBody>
      </p:sp>
    </p:spTree>
    <p:extLst>
      <p:ext uri="{BB962C8B-B14F-4D97-AF65-F5344CB8AC3E}">
        <p14:creationId xmlns="" xmlns:p14="http://schemas.microsoft.com/office/powerpoint/2010/main" val="96762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10" name="Rectangle 9"/>
          <p:cNvSpPr/>
          <p:nvPr/>
        </p:nvSpPr>
        <p:spPr>
          <a:xfrm>
            <a:off x="307432" y="1100620"/>
            <a:ext cx="8455568" cy="6096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r>
              <a:rPr lang="en-US" sz="3600" dirty="0" smtClean="0">
                <a:solidFill>
                  <a:srgbClr val="C00000"/>
                </a:solidFill>
                <a:effectLst/>
                <a:latin typeface="Lucida Calligraphy" pitchFamily="66" charset="0"/>
              </a:rPr>
              <a:t>SERVICES  WE OFFERED</a:t>
            </a:r>
            <a:endParaRPr lang="en-US" sz="3600" dirty="0">
              <a:solidFill>
                <a:srgbClr val="C00000"/>
              </a:solidFill>
              <a:effectLst/>
              <a:latin typeface="Lucida Calligraphy" pitchFamily="66" charset="0"/>
            </a:endParaRPr>
          </a:p>
        </p:txBody>
      </p:sp>
      <p:sp>
        <p:nvSpPr>
          <p:cNvPr id="2" name="TextBox 1"/>
          <p:cNvSpPr txBox="1"/>
          <p:nvPr/>
        </p:nvSpPr>
        <p:spPr>
          <a:xfrm>
            <a:off x="685800" y="1594155"/>
            <a:ext cx="7025729" cy="5139869"/>
          </a:xfrm>
          <a:prstGeom prst="rect">
            <a:avLst/>
          </a:prstGeom>
          <a:noFill/>
        </p:spPr>
        <p:txBody>
          <a:bodyPr wrap="square" rtlCol="0">
            <a:spAutoFit/>
          </a:bodyPr>
          <a:lstStyle/>
          <a:p>
            <a:endParaRPr lang="en-US" b="1" dirty="0" smtClean="0">
              <a:solidFill>
                <a:schemeClr val="tx1">
                  <a:lumMod val="65000"/>
                  <a:lumOff val="35000"/>
                </a:schemeClr>
              </a:solidFill>
            </a:endParaRPr>
          </a:p>
          <a:p>
            <a:endParaRPr lang="en-US" b="1" dirty="0">
              <a:solidFill>
                <a:schemeClr val="tx1">
                  <a:lumMod val="65000"/>
                  <a:lumOff val="35000"/>
                </a:schemeClr>
              </a:solidFill>
            </a:endParaRPr>
          </a:p>
          <a:p>
            <a:r>
              <a:rPr lang="en-US" sz="2000" b="1" dirty="0" smtClean="0">
                <a:solidFill>
                  <a:schemeClr val="tx1">
                    <a:lumMod val="65000"/>
                    <a:lumOff val="35000"/>
                  </a:schemeClr>
                </a:solidFill>
              </a:rPr>
              <a:t>LOANS</a:t>
            </a:r>
          </a:p>
          <a:p>
            <a:endParaRPr lang="en-US" b="1" dirty="0" smtClean="0">
              <a:solidFill>
                <a:schemeClr val="tx1">
                  <a:lumMod val="65000"/>
                  <a:lumOff val="35000"/>
                </a:schemeClr>
              </a:solidFill>
            </a:endParaRPr>
          </a:p>
          <a:p>
            <a:pPr marL="285750" indent="-285750">
              <a:buFont typeface="Arial" pitchFamily="34" charset="0"/>
              <a:buChar char="•"/>
            </a:pPr>
            <a:r>
              <a:rPr lang="en-US" b="1" dirty="0">
                <a:solidFill>
                  <a:schemeClr val="tx1">
                    <a:lumMod val="65000"/>
                    <a:lumOff val="35000"/>
                  </a:schemeClr>
                </a:solidFill>
              </a:rPr>
              <a:t>LOAN AGAINST DEPOSIT</a:t>
            </a:r>
          </a:p>
          <a:p>
            <a:pPr marL="285750" indent="-285750">
              <a:buFont typeface="Arial" pitchFamily="34" charset="0"/>
              <a:buChar char="•"/>
            </a:pPr>
            <a:r>
              <a:rPr lang="en-US" b="1" dirty="0">
                <a:solidFill>
                  <a:schemeClr val="tx1">
                    <a:lumMod val="65000"/>
                    <a:lumOff val="35000"/>
                  </a:schemeClr>
                </a:solidFill>
              </a:rPr>
              <a:t>LOAN AGAINST </a:t>
            </a:r>
            <a:r>
              <a:rPr lang="en-US" b="1" dirty="0" smtClean="0">
                <a:solidFill>
                  <a:schemeClr val="tx1">
                    <a:lumMod val="65000"/>
                    <a:lumOff val="35000"/>
                  </a:schemeClr>
                </a:solidFill>
              </a:rPr>
              <a:t>SECURITIES</a:t>
            </a:r>
          </a:p>
          <a:p>
            <a:pPr marL="285750" indent="-285750">
              <a:buFont typeface="Arial" pitchFamily="34" charset="0"/>
              <a:buChar char="•"/>
            </a:pPr>
            <a:r>
              <a:rPr lang="en-US" b="1" dirty="0">
                <a:solidFill>
                  <a:schemeClr val="tx1">
                    <a:lumMod val="65000"/>
                    <a:lumOff val="35000"/>
                  </a:schemeClr>
                </a:solidFill>
              </a:rPr>
              <a:t>LOAN AGAINST </a:t>
            </a:r>
            <a:r>
              <a:rPr lang="en-US" b="1" dirty="0" smtClean="0">
                <a:solidFill>
                  <a:schemeClr val="tx1">
                    <a:lumMod val="65000"/>
                    <a:lumOff val="35000"/>
                  </a:schemeClr>
                </a:solidFill>
              </a:rPr>
              <a:t>PROPERTY</a:t>
            </a:r>
          </a:p>
          <a:p>
            <a:pPr marL="285750" indent="-285750">
              <a:buFont typeface="Arial" pitchFamily="34" charset="0"/>
              <a:buChar char="•"/>
            </a:pPr>
            <a:r>
              <a:rPr lang="en-US" b="1" dirty="0">
                <a:solidFill>
                  <a:schemeClr val="tx1">
                    <a:lumMod val="65000"/>
                    <a:lumOff val="35000"/>
                  </a:schemeClr>
                </a:solidFill>
              </a:rPr>
              <a:t>GOLD </a:t>
            </a:r>
            <a:r>
              <a:rPr lang="en-US" b="1" dirty="0" smtClean="0">
                <a:solidFill>
                  <a:schemeClr val="tx1">
                    <a:lumMod val="65000"/>
                    <a:lumOff val="35000"/>
                  </a:schemeClr>
                </a:solidFill>
              </a:rPr>
              <a:t>LOAN</a:t>
            </a:r>
          </a:p>
          <a:p>
            <a:endParaRPr lang="en-US" b="1" dirty="0" smtClean="0">
              <a:solidFill>
                <a:schemeClr val="tx1">
                  <a:lumMod val="65000"/>
                  <a:lumOff val="35000"/>
                </a:schemeClr>
              </a:solidFill>
            </a:endParaRPr>
          </a:p>
          <a:p>
            <a:endParaRPr lang="en-US" b="1" dirty="0">
              <a:solidFill>
                <a:schemeClr val="tx1">
                  <a:lumMod val="65000"/>
                  <a:lumOff val="35000"/>
                </a:schemeClr>
              </a:solidFill>
            </a:endParaRPr>
          </a:p>
          <a:p>
            <a:r>
              <a:rPr lang="en-US" sz="2000" b="1" dirty="0" smtClean="0">
                <a:solidFill>
                  <a:schemeClr val="tx1">
                    <a:lumMod val="65000"/>
                    <a:lumOff val="35000"/>
                  </a:schemeClr>
                </a:solidFill>
              </a:rPr>
              <a:t>OTHER SERVICES</a:t>
            </a:r>
          </a:p>
          <a:p>
            <a:endParaRPr lang="en-US" b="1" dirty="0">
              <a:solidFill>
                <a:schemeClr val="tx1">
                  <a:lumMod val="65000"/>
                  <a:lumOff val="35000"/>
                </a:schemeClr>
              </a:solidFill>
            </a:endParaRPr>
          </a:p>
          <a:p>
            <a:pPr marL="285750" indent="-285750">
              <a:buFont typeface="Arial" pitchFamily="34" charset="0"/>
              <a:buChar char="•"/>
            </a:pPr>
            <a:r>
              <a:rPr lang="en-US" b="1" dirty="0">
                <a:solidFill>
                  <a:schemeClr val="tx1">
                    <a:lumMod val="65000"/>
                    <a:lumOff val="35000"/>
                  </a:schemeClr>
                </a:solidFill>
              </a:rPr>
              <a:t>PAN </a:t>
            </a:r>
            <a:r>
              <a:rPr lang="en-US" b="1" dirty="0" smtClean="0">
                <a:solidFill>
                  <a:schemeClr val="tx1">
                    <a:lumMod val="65000"/>
                    <a:lumOff val="35000"/>
                  </a:schemeClr>
                </a:solidFill>
              </a:rPr>
              <a:t>CARD</a:t>
            </a:r>
          </a:p>
          <a:p>
            <a:pPr marL="285750" indent="-285750">
              <a:buFont typeface="Arial" pitchFamily="34" charset="0"/>
              <a:buChar char="•"/>
            </a:pPr>
            <a:r>
              <a:rPr lang="en-US" b="1" dirty="0">
                <a:solidFill>
                  <a:schemeClr val="tx1">
                    <a:lumMod val="65000"/>
                    <a:lumOff val="35000"/>
                  </a:schemeClr>
                </a:solidFill>
              </a:rPr>
              <a:t>INCOME TAX RETURN </a:t>
            </a:r>
            <a:endParaRPr lang="en-US" b="1" dirty="0" smtClean="0">
              <a:solidFill>
                <a:schemeClr val="tx1">
                  <a:lumMod val="65000"/>
                  <a:lumOff val="35000"/>
                </a:schemeClr>
              </a:solidFill>
            </a:endParaRPr>
          </a:p>
          <a:p>
            <a:pPr marL="285750" indent="-285750">
              <a:buFont typeface="Arial" pitchFamily="34" charset="0"/>
              <a:buChar char="•"/>
            </a:pPr>
            <a:r>
              <a:rPr lang="en-US" b="1" dirty="0">
                <a:solidFill>
                  <a:schemeClr val="tx1">
                    <a:lumMod val="65000"/>
                    <a:lumOff val="35000"/>
                  </a:schemeClr>
                </a:solidFill>
              </a:rPr>
              <a:t>AIR TICKET </a:t>
            </a:r>
            <a:r>
              <a:rPr lang="en-US" b="1" dirty="0" smtClean="0">
                <a:solidFill>
                  <a:schemeClr val="tx1">
                    <a:lumMod val="65000"/>
                    <a:lumOff val="35000"/>
                  </a:schemeClr>
                </a:solidFill>
              </a:rPr>
              <a:t>BOOKING </a:t>
            </a:r>
          </a:p>
          <a:p>
            <a:pPr marL="285750" indent="-285750">
              <a:buFont typeface="Arial" pitchFamily="34" charset="0"/>
              <a:buChar char="•"/>
            </a:pPr>
            <a:r>
              <a:rPr lang="en-US" b="1" dirty="0" smtClean="0">
                <a:solidFill>
                  <a:schemeClr val="tx1">
                    <a:lumMod val="65000"/>
                    <a:lumOff val="35000"/>
                  </a:schemeClr>
                </a:solidFill>
              </a:rPr>
              <a:t>PASSPORT APPOINTMENT </a:t>
            </a:r>
            <a:endParaRPr lang="en-US" b="1" dirty="0">
              <a:solidFill>
                <a:schemeClr val="tx1">
                  <a:lumMod val="65000"/>
                  <a:lumOff val="35000"/>
                </a:schemeClr>
              </a:solidFill>
            </a:endParaRPr>
          </a:p>
          <a:p>
            <a:pPr marL="285750" indent="-285750" algn="ctr">
              <a:buFont typeface="Arial" pitchFamily="34" charset="0"/>
              <a:buChar char="•"/>
            </a:pPr>
            <a:endParaRPr lang="en-US" b="1" dirty="0">
              <a:solidFill>
                <a:schemeClr val="tx1">
                  <a:lumMod val="65000"/>
                  <a:lumOff val="35000"/>
                </a:schemeClr>
              </a:solidFill>
            </a:endParaRPr>
          </a:p>
          <a:p>
            <a:endParaRPr lang="en-US" dirty="0"/>
          </a:p>
        </p:txBody>
      </p:sp>
    </p:spTree>
    <p:extLst>
      <p:ext uri="{BB962C8B-B14F-4D97-AF65-F5344CB8AC3E}">
        <p14:creationId xmlns="" xmlns:p14="http://schemas.microsoft.com/office/powerpoint/2010/main" val="2279273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5" name="Rectangle 4"/>
          <p:cNvSpPr/>
          <p:nvPr/>
        </p:nvSpPr>
        <p:spPr>
          <a:xfrm>
            <a:off x="1124535" y="2449360"/>
            <a:ext cx="6114465" cy="4191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b="1" dirty="0">
              <a:solidFill>
                <a:schemeClr val="tx2">
                  <a:lumMod val="50000"/>
                </a:schemeClr>
              </a:solidFill>
              <a:latin typeface="Agency FB" pitchFamily="34" charset="0"/>
              <a:cs typeface="Aharoni" pitchFamily="2" charset="-79"/>
            </a:endParaRPr>
          </a:p>
          <a:p>
            <a:pPr algn="ctr"/>
            <a:endParaRPr lang="en-US" sz="3200" b="1" dirty="0"/>
          </a:p>
        </p:txBody>
      </p:sp>
      <p:sp>
        <p:nvSpPr>
          <p:cNvPr id="6" name="Rectangle 5"/>
          <p:cNvSpPr/>
          <p:nvPr/>
        </p:nvSpPr>
        <p:spPr>
          <a:xfrm>
            <a:off x="744054" y="2133600"/>
            <a:ext cx="6841858" cy="4183954"/>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ctr"/>
          <a:lstStyle/>
          <a:p>
            <a:r>
              <a:rPr lang="en-US" sz="2000" b="1" dirty="0">
                <a:solidFill>
                  <a:schemeClr val="tx2">
                    <a:lumMod val="50000"/>
                  </a:schemeClr>
                </a:solidFill>
              </a:rPr>
              <a:t>PERSONAL LOAN @ 24% P.A</a:t>
            </a:r>
          </a:p>
          <a:p>
            <a:endParaRPr lang="en-US" sz="2000" b="1" dirty="0" smtClean="0">
              <a:solidFill>
                <a:schemeClr val="tx2">
                  <a:lumMod val="50000"/>
                </a:schemeClr>
              </a:solidFill>
            </a:endParaRPr>
          </a:p>
          <a:p>
            <a:r>
              <a:rPr lang="en-US" sz="2000" b="1" dirty="0" smtClean="0">
                <a:solidFill>
                  <a:schemeClr val="tx2">
                    <a:lumMod val="50000"/>
                  </a:schemeClr>
                </a:solidFill>
              </a:rPr>
              <a:t>LOAN AGAINST PROPERTY  @ 18% - 22 % P.A</a:t>
            </a:r>
          </a:p>
          <a:p>
            <a:endParaRPr lang="en-US" sz="2000" b="1" dirty="0">
              <a:solidFill>
                <a:schemeClr val="tx2">
                  <a:lumMod val="50000"/>
                </a:schemeClr>
              </a:solidFill>
            </a:endParaRPr>
          </a:p>
          <a:p>
            <a:r>
              <a:rPr lang="en-US" sz="2000" b="1" dirty="0" smtClean="0">
                <a:solidFill>
                  <a:schemeClr val="tx2">
                    <a:lumMod val="50000"/>
                  </a:schemeClr>
                </a:solidFill>
              </a:rPr>
              <a:t>LOAN </a:t>
            </a:r>
            <a:r>
              <a:rPr lang="en-US" sz="2000" b="1" dirty="0">
                <a:solidFill>
                  <a:schemeClr val="tx2">
                    <a:lumMod val="50000"/>
                  </a:schemeClr>
                </a:solidFill>
              </a:rPr>
              <a:t>AGAINST SECURITY @ </a:t>
            </a:r>
            <a:r>
              <a:rPr lang="en-US" sz="2000" b="1" dirty="0" smtClean="0">
                <a:solidFill>
                  <a:schemeClr val="tx2">
                    <a:lumMod val="50000"/>
                  </a:schemeClr>
                </a:solidFill>
              </a:rPr>
              <a:t>18% P.A</a:t>
            </a:r>
          </a:p>
          <a:p>
            <a:endParaRPr lang="en-US" sz="2000" b="1" dirty="0">
              <a:solidFill>
                <a:schemeClr val="tx2">
                  <a:lumMod val="50000"/>
                </a:schemeClr>
              </a:solidFill>
            </a:endParaRPr>
          </a:p>
          <a:p>
            <a:r>
              <a:rPr lang="en-US" sz="2000" b="1" dirty="0" smtClean="0">
                <a:solidFill>
                  <a:schemeClr val="tx2">
                    <a:lumMod val="50000"/>
                  </a:schemeClr>
                </a:solidFill>
              </a:rPr>
              <a:t>LOAN </a:t>
            </a:r>
            <a:r>
              <a:rPr lang="en-US" sz="2000" b="1" dirty="0">
                <a:solidFill>
                  <a:schemeClr val="tx2">
                    <a:lumMod val="50000"/>
                  </a:schemeClr>
                </a:solidFill>
              </a:rPr>
              <a:t>AGAINST </a:t>
            </a:r>
            <a:r>
              <a:rPr lang="en-US" sz="2000" b="1" dirty="0" smtClean="0">
                <a:solidFill>
                  <a:schemeClr val="tx2">
                    <a:lumMod val="50000"/>
                  </a:schemeClr>
                </a:solidFill>
              </a:rPr>
              <a:t>DEPOSIT UPTO 80% DEPOSIT @ 20% P.A</a:t>
            </a:r>
            <a:endParaRPr lang="en-US" sz="2000" b="1" dirty="0" smtClean="0">
              <a:solidFill>
                <a:schemeClr val="tx2">
                  <a:lumMod val="50000"/>
                </a:schemeClr>
              </a:solidFill>
              <a:latin typeface="Agency FB" pitchFamily="34" charset="0"/>
              <a:cs typeface="Aharoni" pitchFamily="2" charset="-79"/>
            </a:endParaRPr>
          </a:p>
          <a:p>
            <a:endParaRPr lang="en-US" sz="2000" b="1" dirty="0">
              <a:solidFill>
                <a:schemeClr val="tx2">
                  <a:lumMod val="50000"/>
                </a:schemeClr>
              </a:solidFill>
              <a:latin typeface="Agency FB" pitchFamily="34" charset="0"/>
              <a:cs typeface="Aharoni" pitchFamily="2" charset="-79"/>
            </a:endParaRPr>
          </a:p>
          <a:p>
            <a:r>
              <a:rPr lang="en-US" sz="2000" b="1" dirty="0" smtClean="0">
                <a:solidFill>
                  <a:schemeClr val="tx2">
                    <a:lumMod val="50000"/>
                  </a:schemeClr>
                </a:solidFill>
              </a:rPr>
              <a:t>LOAN </a:t>
            </a:r>
            <a:r>
              <a:rPr lang="en-US" sz="2000" b="1" dirty="0">
                <a:solidFill>
                  <a:schemeClr val="tx2">
                    <a:lumMod val="50000"/>
                  </a:schemeClr>
                </a:solidFill>
              </a:rPr>
              <a:t>AGAINST GOLD </a:t>
            </a:r>
            <a:r>
              <a:rPr lang="en-US" sz="2000" b="1" dirty="0" smtClean="0">
                <a:solidFill>
                  <a:schemeClr val="tx2">
                    <a:lumMod val="50000"/>
                  </a:schemeClr>
                </a:solidFill>
              </a:rPr>
              <a:t>@ </a:t>
            </a:r>
            <a:r>
              <a:rPr lang="en-US" sz="2000" b="1" dirty="0">
                <a:solidFill>
                  <a:schemeClr val="tx2">
                    <a:lumMod val="50000"/>
                  </a:schemeClr>
                </a:solidFill>
              </a:rPr>
              <a:t>18% </a:t>
            </a:r>
            <a:r>
              <a:rPr lang="en-US" sz="2000" b="1" dirty="0" smtClean="0">
                <a:solidFill>
                  <a:schemeClr val="tx2">
                    <a:lumMod val="50000"/>
                  </a:schemeClr>
                </a:solidFill>
              </a:rPr>
              <a:t>P.A</a:t>
            </a:r>
          </a:p>
          <a:p>
            <a:endParaRPr lang="en-US" sz="2000" b="1" dirty="0" smtClean="0">
              <a:solidFill>
                <a:schemeClr val="tx2">
                  <a:lumMod val="50000"/>
                </a:schemeClr>
              </a:solidFill>
              <a:latin typeface="Agency FB" pitchFamily="34" charset="0"/>
              <a:cs typeface="Aharoni" pitchFamily="2" charset="-79"/>
            </a:endParaRPr>
          </a:p>
          <a:p>
            <a:r>
              <a:rPr lang="en-US" sz="2000" b="1" dirty="0" smtClean="0">
                <a:solidFill>
                  <a:schemeClr val="tx2">
                    <a:lumMod val="50000"/>
                  </a:schemeClr>
                </a:solidFill>
                <a:cs typeface="Aharoni" pitchFamily="2" charset="-79"/>
              </a:rPr>
              <a:t>MAHILLA JEWELLERY LOAN @1 8%</a:t>
            </a:r>
            <a:endParaRPr lang="en-US" sz="2000" b="1" dirty="0">
              <a:solidFill>
                <a:schemeClr val="tx2">
                  <a:lumMod val="50000"/>
                </a:schemeClr>
              </a:solidFill>
              <a:cs typeface="Aharoni" pitchFamily="2" charset="-79"/>
            </a:endParaRPr>
          </a:p>
          <a:p>
            <a:pPr algn="ctr"/>
            <a:endParaRPr lang="en-US" sz="2000" b="1" dirty="0">
              <a:solidFill>
                <a:schemeClr val="tx2">
                  <a:lumMod val="50000"/>
                </a:schemeClr>
              </a:solidFill>
              <a:latin typeface="Agency FB" pitchFamily="34" charset="0"/>
              <a:cs typeface="Aharoni" pitchFamily="2" charset="-79"/>
            </a:endParaRPr>
          </a:p>
          <a:p>
            <a:pPr algn="ctr"/>
            <a:endParaRPr lang="en-US" b="1" dirty="0"/>
          </a:p>
        </p:txBody>
      </p:sp>
      <p:sp>
        <p:nvSpPr>
          <p:cNvPr id="7" name="Rectangle 6"/>
          <p:cNvSpPr/>
          <p:nvPr/>
        </p:nvSpPr>
        <p:spPr>
          <a:xfrm>
            <a:off x="524167" y="5281247"/>
            <a:ext cx="7315200" cy="12954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dirty="0"/>
          </a:p>
        </p:txBody>
      </p:sp>
      <p:sp>
        <p:nvSpPr>
          <p:cNvPr id="9" name="Rectangle 8"/>
          <p:cNvSpPr/>
          <p:nvPr/>
        </p:nvSpPr>
        <p:spPr>
          <a:xfrm>
            <a:off x="762000" y="3429000"/>
            <a:ext cx="6629399" cy="1066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3200" b="1" dirty="0"/>
          </a:p>
        </p:txBody>
      </p:sp>
      <p:sp>
        <p:nvSpPr>
          <p:cNvPr id="10" name="Rectangle 9"/>
          <p:cNvSpPr/>
          <p:nvPr/>
        </p:nvSpPr>
        <p:spPr>
          <a:xfrm>
            <a:off x="768062" y="1429637"/>
            <a:ext cx="7485546" cy="6096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r>
              <a:rPr lang="en-US" sz="3600" dirty="0" smtClean="0">
                <a:solidFill>
                  <a:srgbClr val="C00000"/>
                </a:solidFill>
                <a:latin typeface="Lucida Calligraphy" pitchFamily="66" charset="0"/>
              </a:rPr>
              <a:t>LOANS</a:t>
            </a:r>
            <a:endParaRPr lang="en-US" sz="3600" dirty="0">
              <a:solidFill>
                <a:srgbClr val="C00000"/>
              </a:solidFill>
              <a:effectLst/>
              <a:latin typeface="Lucida Calligraphy" pitchFamily="66" charset="0"/>
            </a:endParaRPr>
          </a:p>
        </p:txBody>
      </p:sp>
    </p:spTree>
    <p:extLst>
      <p:ext uri="{BB962C8B-B14F-4D97-AF65-F5344CB8AC3E}">
        <p14:creationId xmlns="" xmlns:p14="http://schemas.microsoft.com/office/powerpoint/2010/main" val="328698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10" name="Rectangle 9"/>
          <p:cNvSpPr/>
          <p:nvPr/>
        </p:nvSpPr>
        <p:spPr>
          <a:xfrm>
            <a:off x="457225" y="1584542"/>
            <a:ext cx="8300920" cy="6096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r>
              <a:rPr lang="en-US" sz="3600" dirty="0" smtClean="0">
                <a:solidFill>
                  <a:srgbClr val="C00000"/>
                </a:solidFill>
                <a:effectLst/>
                <a:latin typeface="Lucida Calligraphy" pitchFamily="66" charset="0"/>
              </a:rPr>
              <a:t>DEPOSIT  SCHEMES</a:t>
            </a:r>
            <a:endParaRPr lang="en-US" sz="3600" dirty="0">
              <a:solidFill>
                <a:srgbClr val="C00000"/>
              </a:solidFill>
              <a:effectLst/>
              <a:latin typeface="Lucida Calligraphy" pitchFamily="66" charset="0"/>
            </a:endParaRPr>
          </a:p>
        </p:txBody>
      </p:sp>
      <p:sp>
        <p:nvSpPr>
          <p:cNvPr id="6" name="TextBox 5"/>
          <p:cNvSpPr txBox="1"/>
          <p:nvPr/>
        </p:nvSpPr>
        <p:spPr>
          <a:xfrm>
            <a:off x="618140" y="2468875"/>
            <a:ext cx="5029200" cy="2554545"/>
          </a:xfrm>
          <a:prstGeom prst="rect">
            <a:avLst/>
          </a:prstGeom>
          <a:noFill/>
        </p:spPr>
        <p:txBody>
          <a:bodyPr wrap="square" rtlCol="0">
            <a:spAutoFit/>
          </a:bodyPr>
          <a:lstStyle/>
          <a:p>
            <a:pPr marL="285750" indent="-285750">
              <a:buFont typeface="Arial" pitchFamily="34" charset="0"/>
              <a:buChar char="•"/>
            </a:pPr>
            <a:r>
              <a:rPr lang="en-US" sz="2000" b="1" dirty="0" smtClean="0">
                <a:solidFill>
                  <a:schemeClr val="tx1">
                    <a:lumMod val="65000"/>
                    <a:lumOff val="35000"/>
                  </a:schemeClr>
                </a:solidFill>
              </a:rPr>
              <a:t>SAVINGS ACCOUNT</a:t>
            </a:r>
            <a:endParaRPr lang="en-US" sz="2000" b="1" dirty="0">
              <a:solidFill>
                <a:schemeClr val="tx1">
                  <a:lumMod val="65000"/>
                  <a:lumOff val="35000"/>
                </a:schemeClr>
              </a:solidFill>
            </a:endParaRPr>
          </a:p>
          <a:p>
            <a:pPr marL="285750" indent="-285750">
              <a:buFont typeface="Arial" pitchFamily="34" charset="0"/>
              <a:buChar char="•"/>
            </a:pPr>
            <a:r>
              <a:rPr lang="en-US" sz="2000" b="1" dirty="0" smtClean="0">
                <a:solidFill>
                  <a:schemeClr val="tx1">
                    <a:lumMod val="65000"/>
                    <a:lumOff val="35000"/>
                  </a:schemeClr>
                </a:solidFill>
              </a:rPr>
              <a:t>RECURRING DEPOSIT SCHEME</a:t>
            </a:r>
          </a:p>
          <a:p>
            <a:pPr marL="285750" indent="-285750">
              <a:buFont typeface="Arial" pitchFamily="34" charset="0"/>
              <a:buChar char="•"/>
            </a:pPr>
            <a:r>
              <a:rPr lang="en-US" sz="2000" b="1" dirty="0" smtClean="0">
                <a:solidFill>
                  <a:schemeClr val="tx1">
                    <a:lumMod val="65000"/>
                    <a:lumOff val="35000"/>
                  </a:schemeClr>
                </a:solidFill>
              </a:rPr>
              <a:t>DAILY DEPOSIT SCHEME</a:t>
            </a:r>
          </a:p>
          <a:p>
            <a:pPr marL="285750" indent="-285750">
              <a:buFont typeface="Arial" pitchFamily="34" charset="0"/>
              <a:buChar char="•"/>
            </a:pPr>
            <a:r>
              <a:rPr lang="en-US" sz="2000" b="1" dirty="0" smtClean="0">
                <a:solidFill>
                  <a:schemeClr val="tx1">
                    <a:lumMod val="65000"/>
                    <a:lumOff val="35000"/>
                  </a:schemeClr>
                </a:solidFill>
              </a:rPr>
              <a:t>EVERYBODY LAKHPATI YOJANA</a:t>
            </a:r>
          </a:p>
          <a:p>
            <a:pPr marL="285750" indent="-285750">
              <a:buFont typeface="Arial" pitchFamily="34" charset="0"/>
              <a:buChar char="•"/>
            </a:pPr>
            <a:r>
              <a:rPr lang="en-US" sz="2000" b="1" dirty="0" smtClean="0">
                <a:solidFill>
                  <a:schemeClr val="tx1">
                    <a:lumMod val="65000"/>
                    <a:lumOff val="35000"/>
                  </a:schemeClr>
                </a:solidFill>
              </a:rPr>
              <a:t>DOUBLE YOUR MONEY </a:t>
            </a:r>
          </a:p>
          <a:p>
            <a:pPr marL="285750" indent="-285750">
              <a:buFont typeface="Arial" pitchFamily="34" charset="0"/>
              <a:buChar char="•"/>
            </a:pPr>
            <a:r>
              <a:rPr lang="en-US" sz="2000" b="1" dirty="0" smtClean="0">
                <a:solidFill>
                  <a:schemeClr val="tx1">
                    <a:lumMod val="65000"/>
                    <a:lumOff val="35000"/>
                  </a:schemeClr>
                </a:solidFill>
              </a:rPr>
              <a:t>MONTHLY INCOME SCHEME</a:t>
            </a:r>
          </a:p>
          <a:p>
            <a:pPr marL="285750" indent="-285750">
              <a:buFont typeface="Arial" pitchFamily="34" charset="0"/>
              <a:buChar char="•"/>
            </a:pPr>
            <a:r>
              <a:rPr lang="en-US" sz="2000" b="1" dirty="0" smtClean="0">
                <a:solidFill>
                  <a:schemeClr val="tx1">
                    <a:lumMod val="65000"/>
                    <a:lumOff val="35000"/>
                  </a:schemeClr>
                </a:solidFill>
              </a:rPr>
              <a:t>FIXED DEPOSIT</a:t>
            </a:r>
          </a:p>
          <a:p>
            <a:pPr marL="285750" indent="-285750">
              <a:buFont typeface="Arial" pitchFamily="34" charset="0"/>
              <a:buChar char="•"/>
            </a:pPr>
            <a:r>
              <a:rPr lang="en-US" sz="2000" b="1" dirty="0" smtClean="0">
                <a:solidFill>
                  <a:schemeClr val="tx1">
                    <a:lumMod val="65000"/>
                    <a:lumOff val="35000"/>
                  </a:schemeClr>
                </a:solidFill>
              </a:rPr>
              <a:t>DOUBLE + PENSION YOJANA</a:t>
            </a:r>
            <a:endParaRPr lang="en-US" sz="2000" dirty="0"/>
          </a:p>
        </p:txBody>
      </p:sp>
    </p:spTree>
    <p:extLst>
      <p:ext uri="{BB962C8B-B14F-4D97-AF65-F5344CB8AC3E}">
        <p14:creationId xmlns="" xmlns:p14="http://schemas.microsoft.com/office/powerpoint/2010/main" val="3380596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6" name="Rectangle 5"/>
          <p:cNvSpPr/>
          <p:nvPr/>
        </p:nvSpPr>
        <p:spPr>
          <a:xfrm>
            <a:off x="152400" y="1671702"/>
            <a:ext cx="8596544"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dirty="0" smtClean="0">
                <a:solidFill>
                  <a:schemeClr val="tx2">
                    <a:lumMod val="75000"/>
                  </a:schemeClr>
                </a:solidFill>
                <a:latin typeface="Book Antiqua" pitchFamily="18" charset="0"/>
              </a:rPr>
              <a:t>SAVING ACCOUNT (S.A)</a:t>
            </a:r>
            <a:endParaRPr lang="en-US" sz="3600" dirty="0">
              <a:solidFill>
                <a:schemeClr val="tx2">
                  <a:lumMod val="75000"/>
                </a:schemeClr>
              </a:solidFill>
              <a:latin typeface="Book Antiqua" pitchFamily="18" charset="0"/>
              <a:cs typeface="Aharoni" pitchFamily="2" charset="-79"/>
            </a:endParaRPr>
          </a:p>
          <a:p>
            <a:pPr algn="ctr"/>
            <a:endParaRPr lang="en-US" b="1" dirty="0"/>
          </a:p>
        </p:txBody>
      </p:sp>
      <p:sp>
        <p:nvSpPr>
          <p:cNvPr id="7" name="Rectangle 6"/>
          <p:cNvSpPr/>
          <p:nvPr/>
        </p:nvSpPr>
        <p:spPr>
          <a:xfrm>
            <a:off x="800100" y="2362199"/>
            <a:ext cx="7301144" cy="267482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a:solidFill>
                  <a:schemeClr val="tx1">
                    <a:lumMod val="75000"/>
                    <a:lumOff val="25000"/>
                  </a:schemeClr>
                </a:solidFill>
              </a:rPr>
              <a:t>OPEN A SAVINGS ACCOUNT </a:t>
            </a:r>
          </a:p>
          <a:p>
            <a:pPr algn="ctr"/>
            <a:r>
              <a:rPr lang="en-US" sz="3600" dirty="0">
                <a:solidFill>
                  <a:schemeClr val="tx1">
                    <a:lumMod val="75000"/>
                    <a:lumOff val="25000"/>
                  </a:schemeClr>
                </a:solidFill>
              </a:rPr>
              <a:t> ONLY WITH </a:t>
            </a:r>
            <a:r>
              <a:rPr lang="en-US" sz="3600" dirty="0" smtClean="0">
                <a:solidFill>
                  <a:schemeClr val="tx1">
                    <a:lumMod val="75000"/>
                    <a:lumOff val="25000"/>
                  </a:schemeClr>
                </a:solidFill>
              </a:rPr>
              <a:t>RS.3000</a:t>
            </a:r>
            <a:r>
              <a:rPr lang="en-US" sz="3600" dirty="0">
                <a:solidFill>
                  <a:schemeClr val="tx1">
                    <a:lumMod val="75000"/>
                    <a:lumOff val="25000"/>
                  </a:schemeClr>
                </a:solidFill>
              </a:rPr>
              <a:t>/- @ 6% </a:t>
            </a:r>
            <a:r>
              <a:rPr lang="en-US" sz="3600" dirty="0" smtClean="0">
                <a:solidFill>
                  <a:schemeClr val="tx1">
                    <a:lumMod val="75000"/>
                    <a:lumOff val="25000"/>
                  </a:schemeClr>
                </a:solidFill>
              </a:rPr>
              <a:t>P.A</a:t>
            </a:r>
            <a:endParaRPr lang="en-US" sz="7200" b="1" dirty="0">
              <a:solidFill>
                <a:schemeClr val="tx1">
                  <a:lumMod val="75000"/>
                  <a:lumOff val="25000"/>
                </a:schemeClr>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968288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graphicFrame>
        <p:nvGraphicFramePr>
          <p:cNvPr id="6" name="Table 5"/>
          <p:cNvGraphicFramePr>
            <a:graphicFrameLocks noGrp="1"/>
          </p:cNvGraphicFramePr>
          <p:nvPr>
            <p:extLst>
              <p:ext uri="{D42A27DB-BD31-4B8C-83A1-F6EECF244321}">
                <p14:modId xmlns="" xmlns:p14="http://schemas.microsoft.com/office/powerpoint/2010/main" val="130402319"/>
              </p:ext>
            </p:extLst>
          </p:nvPr>
        </p:nvGraphicFramePr>
        <p:xfrm>
          <a:off x="309045" y="2008015"/>
          <a:ext cx="8072955" cy="4469596"/>
        </p:xfrm>
        <a:graphic>
          <a:graphicData uri="http://schemas.openxmlformats.org/drawingml/2006/table">
            <a:tbl>
              <a:tblPr>
                <a:effectLst/>
                <a:tableStyleId>{5C22544A-7EE6-4342-B048-85BDC9FD1C3A}</a:tableStyleId>
              </a:tblPr>
              <a:tblGrid>
                <a:gridCol w="1113745"/>
                <a:gridCol w="1075340"/>
                <a:gridCol w="1249395"/>
                <a:gridCol w="1099894"/>
                <a:gridCol w="1214494"/>
                <a:gridCol w="1072449"/>
                <a:gridCol w="1247638"/>
              </a:tblGrid>
              <a:tr h="746838">
                <a:tc rowSpan="2">
                  <a:txBody>
                    <a:bodyPr/>
                    <a:lstStyle/>
                    <a:p>
                      <a:pPr marL="0" marR="0" algn="l">
                        <a:lnSpc>
                          <a:spcPct val="115000"/>
                        </a:lnSpc>
                        <a:spcBef>
                          <a:spcPts val="0"/>
                        </a:spcBef>
                        <a:spcAft>
                          <a:spcPts val="1000"/>
                        </a:spcAft>
                      </a:pPr>
                      <a:r>
                        <a:rPr lang="en-US" sz="1800" b="1" dirty="0">
                          <a:solidFill>
                            <a:schemeClr val="tx1">
                              <a:lumMod val="65000"/>
                              <a:lumOff val="35000"/>
                            </a:schemeClr>
                          </a:solidFill>
                          <a:effectLst/>
                        </a:rPr>
                        <a:t> </a:t>
                      </a:r>
                    </a:p>
                    <a:p>
                      <a:pPr marL="0" marR="0" algn="ctr">
                        <a:lnSpc>
                          <a:spcPct val="115000"/>
                        </a:lnSpc>
                        <a:spcBef>
                          <a:spcPts val="0"/>
                        </a:spcBef>
                        <a:spcAft>
                          <a:spcPts val="1000"/>
                        </a:spcAft>
                      </a:pPr>
                      <a:r>
                        <a:rPr lang="en-US" sz="1600" b="1" dirty="0" smtClean="0">
                          <a:solidFill>
                            <a:schemeClr val="tx1">
                              <a:lumMod val="65000"/>
                              <a:lumOff val="35000"/>
                            </a:schemeClr>
                          </a:solidFill>
                          <a:effectLst/>
                        </a:rPr>
                        <a:t>AMOUNT</a:t>
                      </a:r>
                      <a:endParaRPr lang="en-US" sz="1600" b="1" dirty="0">
                        <a:solidFill>
                          <a:schemeClr val="tx1">
                            <a:lumMod val="65000"/>
                            <a:lumOff val="35000"/>
                          </a:schemeClr>
                        </a:solidFill>
                        <a:effectLst/>
                      </a:endParaRPr>
                    </a:p>
                    <a:p>
                      <a:pPr marL="0" marR="0" algn="ctr">
                        <a:lnSpc>
                          <a:spcPct val="115000"/>
                        </a:lnSpc>
                        <a:spcBef>
                          <a:spcPts val="0"/>
                        </a:spcBef>
                        <a:spcAft>
                          <a:spcPts val="1000"/>
                        </a:spcAft>
                      </a:pPr>
                      <a:r>
                        <a:rPr lang="en-US" sz="1800" b="1" dirty="0">
                          <a:solidFill>
                            <a:schemeClr val="tx1">
                              <a:lumMod val="65000"/>
                              <a:lumOff val="35000"/>
                            </a:schemeClr>
                          </a:solidFill>
                          <a:effectLst/>
                        </a:rPr>
                        <a:t> </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gridSpan="2">
                  <a:txBody>
                    <a:bodyPr/>
                    <a:lstStyle/>
                    <a:p>
                      <a:pPr marL="0" marR="0" algn="ctr">
                        <a:lnSpc>
                          <a:spcPct val="115000"/>
                        </a:lnSpc>
                        <a:spcBef>
                          <a:spcPts val="0"/>
                        </a:spcBef>
                        <a:spcAft>
                          <a:spcPts val="1000"/>
                        </a:spcAft>
                      </a:pPr>
                      <a:r>
                        <a:rPr lang="en-US" sz="1800" b="1" dirty="0" smtClean="0">
                          <a:solidFill>
                            <a:schemeClr val="tx1">
                              <a:lumMod val="65000"/>
                              <a:lumOff val="35000"/>
                            </a:schemeClr>
                          </a:solidFill>
                          <a:effectLst/>
                        </a:rPr>
                        <a:t>12 MONTHS</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hMerge="1">
                  <a:txBody>
                    <a:bodyPr/>
                    <a:lstStyle/>
                    <a:p>
                      <a:endParaRPr lang="en-US"/>
                    </a:p>
                  </a:txBody>
                  <a:tcPr/>
                </a:tc>
                <a:tc gridSpan="2">
                  <a:txBody>
                    <a:bodyPr/>
                    <a:lstStyle/>
                    <a:p>
                      <a:pPr marL="0" marR="0" algn="ctr">
                        <a:lnSpc>
                          <a:spcPct val="115000"/>
                        </a:lnSpc>
                        <a:spcBef>
                          <a:spcPts val="0"/>
                        </a:spcBef>
                        <a:spcAft>
                          <a:spcPts val="1000"/>
                        </a:spcAft>
                      </a:pPr>
                      <a:r>
                        <a:rPr lang="en-US" sz="1800" b="1" dirty="0" smtClean="0">
                          <a:solidFill>
                            <a:schemeClr val="tx1">
                              <a:lumMod val="65000"/>
                              <a:lumOff val="35000"/>
                            </a:schemeClr>
                          </a:solidFill>
                          <a:effectLst/>
                        </a:rPr>
                        <a:t>36 MONTHS</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hMerge="1">
                  <a:txBody>
                    <a:bodyPr/>
                    <a:lstStyle/>
                    <a:p>
                      <a:endParaRPr lang="en-US"/>
                    </a:p>
                  </a:txBody>
                  <a:tcPr/>
                </a:tc>
                <a:tc gridSpan="2">
                  <a:txBody>
                    <a:bodyPr/>
                    <a:lstStyle/>
                    <a:p>
                      <a:pPr marL="0" marR="0" algn="ctr">
                        <a:lnSpc>
                          <a:spcPct val="115000"/>
                        </a:lnSpc>
                        <a:spcBef>
                          <a:spcPts val="0"/>
                        </a:spcBef>
                        <a:spcAft>
                          <a:spcPts val="1000"/>
                        </a:spcAft>
                      </a:pPr>
                      <a:r>
                        <a:rPr lang="en-US" sz="1800" b="1" dirty="0" smtClean="0">
                          <a:solidFill>
                            <a:schemeClr val="tx1">
                              <a:lumMod val="65000"/>
                              <a:lumOff val="35000"/>
                            </a:schemeClr>
                          </a:solidFill>
                          <a:effectLst/>
                          <a:latin typeface="Calibri"/>
                          <a:ea typeface="Calibri"/>
                          <a:cs typeface="Times New Roman"/>
                        </a:rPr>
                        <a:t>60 MONTHS </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hMerge="1">
                  <a:txBody>
                    <a:bodyPr/>
                    <a:lstStyle/>
                    <a:p>
                      <a:endParaRPr lang="en-US"/>
                    </a:p>
                  </a:txBody>
                  <a:tcPr/>
                </a:tc>
              </a:tr>
              <a:tr h="1085367">
                <a:tc vMerge="1">
                  <a:txBody>
                    <a:bodyPr/>
                    <a:lstStyle/>
                    <a:p>
                      <a:endParaRPr lang="en-US"/>
                    </a:p>
                  </a:txBody>
                  <a:tcPr/>
                </a:tc>
                <a:tc>
                  <a:txBody>
                    <a:bodyPr/>
                    <a:lstStyle/>
                    <a:p>
                      <a:pPr marL="0" marR="0" algn="ctr">
                        <a:lnSpc>
                          <a:spcPct val="115000"/>
                        </a:lnSpc>
                        <a:spcBef>
                          <a:spcPts val="0"/>
                        </a:spcBef>
                        <a:spcAft>
                          <a:spcPts val="1000"/>
                        </a:spcAft>
                      </a:pPr>
                      <a:r>
                        <a:rPr lang="en-US" sz="1600" b="1" dirty="0" smtClean="0">
                          <a:solidFill>
                            <a:schemeClr val="tx1">
                              <a:lumMod val="65000"/>
                              <a:lumOff val="35000"/>
                            </a:schemeClr>
                          </a:solidFill>
                          <a:effectLst/>
                          <a:latin typeface="Calibri"/>
                          <a:ea typeface="Calibri"/>
                          <a:cs typeface="Times New Roman"/>
                        </a:rPr>
                        <a:t>TOTAL AMOUNT</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algn="ctr">
                        <a:lnSpc>
                          <a:spcPct val="115000"/>
                        </a:lnSpc>
                      </a:pPr>
                      <a:r>
                        <a:rPr lang="en-US" sz="1600" b="1" dirty="0" smtClean="0">
                          <a:solidFill>
                            <a:schemeClr val="tx1">
                              <a:lumMod val="65000"/>
                              <a:lumOff val="35000"/>
                            </a:schemeClr>
                          </a:solidFill>
                          <a:effectLst/>
                        </a:rPr>
                        <a:t>MATURITY AMOUNT</a:t>
                      </a:r>
                      <a:endParaRPr lang="en-US" sz="1600" b="1" dirty="0">
                        <a:solidFill>
                          <a:schemeClr val="tx1">
                            <a:lumMod val="65000"/>
                            <a:lumOff val="35000"/>
                          </a:schemeClr>
                        </a:solidFill>
                        <a:effectLst/>
                        <a:latin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algn="ctr">
                        <a:lnSpc>
                          <a:spcPct val="115000"/>
                        </a:lnSpc>
                        <a:spcAft>
                          <a:spcPts val="0"/>
                        </a:spcAft>
                      </a:pPr>
                      <a:r>
                        <a:rPr lang="en-US" sz="1600" b="1" dirty="0" smtClean="0">
                          <a:solidFill>
                            <a:schemeClr val="tx1">
                              <a:lumMod val="65000"/>
                              <a:lumOff val="35000"/>
                            </a:schemeClr>
                          </a:solidFill>
                          <a:effectLst/>
                        </a:rPr>
                        <a:t>TOTAL AMOUNT</a:t>
                      </a:r>
                      <a:endParaRPr lang="en-US" sz="1600" b="1" dirty="0">
                        <a:solidFill>
                          <a:schemeClr val="tx1">
                            <a:lumMod val="65000"/>
                            <a:lumOff val="35000"/>
                          </a:schemeClr>
                        </a:solidFill>
                        <a:effectLst/>
                        <a:latin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algn="ctr">
                        <a:lnSpc>
                          <a:spcPct val="115000"/>
                        </a:lnSpc>
                      </a:pPr>
                      <a:r>
                        <a:rPr lang="en-US" sz="1600" b="1" dirty="0" smtClean="0">
                          <a:solidFill>
                            <a:schemeClr val="tx1">
                              <a:lumMod val="65000"/>
                              <a:lumOff val="35000"/>
                            </a:schemeClr>
                          </a:solidFill>
                          <a:effectLst/>
                        </a:rPr>
                        <a:t>MATURITY AMOUNT</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600" b="1" dirty="0" smtClean="0">
                          <a:solidFill>
                            <a:schemeClr val="tx1">
                              <a:lumMod val="65000"/>
                              <a:lumOff val="35000"/>
                            </a:schemeClr>
                          </a:solidFill>
                          <a:effectLst/>
                          <a:latin typeface="Calibri"/>
                          <a:ea typeface="Calibri"/>
                          <a:cs typeface="Times New Roman"/>
                        </a:rPr>
                        <a:t>TOTAL AMOUNT</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algn="ctr">
                        <a:lnSpc>
                          <a:spcPct val="115000"/>
                        </a:lnSpc>
                      </a:pPr>
                      <a:r>
                        <a:rPr lang="en-US" sz="1600" b="1" dirty="0" smtClean="0">
                          <a:solidFill>
                            <a:schemeClr val="tx1">
                              <a:lumMod val="65000"/>
                              <a:lumOff val="35000"/>
                            </a:schemeClr>
                          </a:solidFill>
                          <a:effectLst/>
                        </a:rPr>
                        <a:t>MATURITY AMOUNT</a:t>
                      </a:r>
                      <a:endParaRPr lang="en-US" sz="1600" b="1" dirty="0">
                        <a:solidFill>
                          <a:schemeClr val="tx1">
                            <a:lumMod val="65000"/>
                            <a:lumOff val="35000"/>
                          </a:schemeClr>
                        </a:solidFill>
                        <a:effectLst/>
                        <a:latin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22022">
                <a:tc>
                  <a:txBody>
                    <a:bodyPr/>
                    <a:lstStyle/>
                    <a:p>
                      <a:pPr marL="0" marR="0" algn="ctr">
                        <a:lnSpc>
                          <a:spcPct val="115000"/>
                        </a:lnSpc>
                        <a:spcBef>
                          <a:spcPts val="1000"/>
                        </a:spcBef>
                        <a:spcAft>
                          <a:spcPts val="0"/>
                        </a:spcAft>
                      </a:pPr>
                      <a:r>
                        <a:rPr lang="en-US" sz="1400" b="1" dirty="0">
                          <a:solidFill>
                            <a:schemeClr val="tx2">
                              <a:lumMod val="50000"/>
                            </a:schemeClr>
                          </a:solidFill>
                          <a:effectLst/>
                        </a:rPr>
                        <a:t>100.00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1,200.00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1,266.00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3,600.00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5,275.00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6,000.00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8,222.00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41187">
                <a:tc>
                  <a:txBody>
                    <a:bodyPr/>
                    <a:lstStyle/>
                    <a:p>
                      <a:pPr marL="0" marR="0" algn="ctr">
                        <a:lnSpc>
                          <a:spcPct val="115000"/>
                        </a:lnSpc>
                        <a:spcBef>
                          <a:spcPts val="1000"/>
                        </a:spcBef>
                        <a:spcAft>
                          <a:spcPts val="0"/>
                        </a:spcAft>
                      </a:pPr>
                      <a:r>
                        <a:rPr lang="en-US" sz="1400" b="1" dirty="0">
                          <a:solidFill>
                            <a:schemeClr val="tx2">
                              <a:lumMod val="50000"/>
                            </a:schemeClr>
                          </a:solidFill>
                          <a:effectLst/>
                        </a:rPr>
                        <a:t>200.00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2,400.00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2,533.00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7,200.00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8,549.00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12,000.00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16,445.00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87091">
                <a:tc>
                  <a:txBody>
                    <a:bodyPr/>
                    <a:lstStyle/>
                    <a:p>
                      <a:pPr marL="0" marR="0" algn="ctr">
                        <a:lnSpc>
                          <a:spcPct val="115000"/>
                        </a:lnSpc>
                        <a:spcBef>
                          <a:spcPts val="1000"/>
                        </a:spcBef>
                        <a:spcAft>
                          <a:spcPts val="0"/>
                        </a:spcAft>
                      </a:pPr>
                      <a:r>
                        <a:rPr lang="en-US" sz="1400" b="1" dirty="0">
                          <a:solidFill>
                            <a:schemeClr val="tx2">
                              <a:lumMod val="50000"/>
                            </a:schemeClr>
                          </a:solidFill>
                          <a:effectLst/>
                        </a:rPr>
                        <a:t>500.00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6,000.00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6,333.00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18,000.00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21,373.00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30,000.00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41,112.00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87091">
                <a:tc>
                  <a:txBody>
                    <a:bodyPr/>
                    <a:lstStyle/>
                    <a:p>
                      <a:pPr marL="0" marR="0" algn="ctr">
                        <a:lnSpc>
                          <a:spcPct val="115000"/>
                        </a:lnSpc>
                        <a:spcBef>
                          <a:spcPts val="1000"/>
                        </a:spcBef>
                        <a:spcAft>
                          <a:spcPts val="0"/>
                        </a:spcAft>
                      </a:pPr>
                      <a:r>
                        <a:rPr lang="en-US" sz="1400" b="1" dirty="0">
                          <a:solidFill>
                            <a:schemeClr val="tx2">
                              <a:lumMod val="50000"/>
                            </a:schemeClr>
                          </a:solidFill>
                          <a:effectLst/>
                        </a:rPr>
                        <a:t>1000.00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12,000.00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12,665.00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36,000.00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rPr>
                        <a:t>42,746.00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60,000.00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1000"/>
                        </a:spcBef>
                        <a:spcAft>
                          <a:spcPts val="0"/>
                        </a:spcAft>
                      </a:pPr>
                      <a:r>
                        <a:rPr lang="en-US" sz="1400" b="1" dirty="0" smtClean="0">
                          <a:solidFill>
                            <a:schemeClr val="tx2">
                              <a:lumMod val="50000"/>
                            </a:schemeClr>
                          </a:solidFill>
                          <a:effectLst/>
                          <a:latin typeface="Calibri"/>
                          <a:ea typeface="Times New Roman"/>
                          <a:cs typeface="Times New Roman"/>
                        </a:rPr>
                        <a:t>82,220.00</a:t>
                      </a:r>
                      <a:endParaRPr lang="en-US" sz="1400" b="1" dirty="0">
                        <a:solidFill>
                          <a:schemeClr val="tx2">
                            <a:lumMod val="50000"/>
                          </a:schemeClr>
                        </a:solidFill>
                        <a:effectLst/>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bl>
          </a:graphicData>
        </a:graphic>
      </p:graphicFrame>
      <p:sp>
        <p:nvSpPr>
          <p:cNvPr id="7" name="Rectangle 6"/>
          <p:cNvSpPr/>
          <p:nvPr/>
        </p:nvSpPr>
        <p:spPr>
          <a:xfrm>
            <a:off x="533399" y="1143000"/>
            <a:ext cx="7315201"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b="1" dirty="0">
                <a:solidFill>
                  <a:schemeClr val="tx2"/>
                </a:solidFill>
              </a:rPr>
              <a:t>RECURRING DEPOSIT (R.D)</a:t>
            </a:r>
            <a:endParaRPr lang="en-US" sz="3600" b="1" dirty="0">
              <a:solidFill>
                <a:schemeClr val="tx2"/>
              </a:solidFill>
              <a:latin typeface="Agency FB" pitchFamily="34" charset="0"/>
              <a:cs typeface="Aharoni" pitchFamily="2" charset="-79"/>
            </a:endParaRPr>
          </a:p>
          <a:p>
            <a:pPr algn="ctr"/>
            <a:endParaRPr lang="en-US" b="1" dirty="0"/>
          </a:p>
        </p:txBody>
      </p:sp>
    </p:spTree>
    <p:extLst>
      <p:ext uri="{BB962C8B-B14F-4D97-AF65-F5344CB8AC3E}">
        <p14:creationId xmlns="" xmlns:p14="http://schemas.microsoft.com/office/powerpoint/2010/main" val="3135018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6" name="Rectangle 5"/>
          <p:cNvSpPr/>
          <p:nvPr/>
        </p:nvSpPr>
        <p:spPr>
          <a:xfrm>
            <a:off x="129298" y="1431940"/>
            <a:ext cx="8596544"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b="1" dirty="0" smtClean="0">
                <a:solidFill>
                  <a:schemeClr val="tx2"/>
                </a:solidFill>
              </a:rPr>
              <a:t>DAILY DEPOSIT SCHEME (D.D.S)</a:t>
            </a:r>
            <a:endParaRPr lang="en-US" sz="3600" b="1" dirty="0">
              <a:solidFill>
                <a:schemeClr val="tx2"/>
              </a:solidFill>
              <a:latin typeface="Agency FB" pitchFamily="34" charset="0"/>
              <a:cs typeface="Aharoni" pitchFamily="2" charset="-79"/>
            </a:endParaRPr>
          </a:p>
          <a:p>
            <a:pPr algn="ctr"/>
            <a:endParaRPr lang="en-US" b="1" dirty="0"/>
          </a:p>
        </p:txBody>
      </p:sp>
      <p:graphicFrame>
        <p:nvGraphicFramePr>
          <p:cNvPr id="7" name="Table 6"/>
          <p:cNvGraphicFramePr>
            <a:graphicFrameLocks noGrp="1"/>
          </p:cNvGraphicFramePr>
          <p:nvPr>
            <p:extLst>
              <p:ext uri="{D42A27DB-BD31-4B8C-83A1-F6EECF244321}">
                <p14:modId xmlns="" xmlns:p14="http://schemas.microsoft.com/office/powerpoint/2010/main" val="729120757"/>
              </p:ext>
            </p:extLst>
          </p:nvPr>
        </p:nvGraphicFramePr>
        <p:xfrm>
          <a:off x="1455082" y="2392065"/>
          <a:ext cx="5991180" cy="3395753"/>
        </p:xfrm>
        <a:graphic>
          <a:graphicData uri="http://schemas.openxmlformats.org/drawingml/2006/table">
            <a:tbl>
              <a:tblPr>
                <a:effectLst/>
                <a:tableStyleId>{5C22544A-7EE6-4342-B048-85BDC9FD1C3A}</a:tableStyleId>
              </a:tblPr>
              <a:tblGrid>
                <a:gridCol w="1381493"/>
                <a:gridCol w="1677529"/>
                <a:gridCol w="1480171"/>
                <a:gridCol w="1451987"/>
              </a:tblGrid>
              <a:tr h="848518">
                <a:tc>
                  <a:txBody>
                    <a:bodyPr/>
                    <a:lstStyle/>
                    <a:p>
                      <a:pPr algn="ctr"/>
                      <a:r>
                        <a:rPr lang="en-US" sz="1800" dirty="0" smtClean="0">
                          <a:solidFill>
                            <a:schemeClr val="tx1">
                              <a:lumMod val="65000"/>
                              <a:lumOff val="35000"/>
                            </a:schemeClr>
                          </a:solidFill>
                        </a:rPr>
                        <a:t>Amount</a:t>
                      </a: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800" dirty="0" smtClean="0">
                          <a:solidFill>
                            <a:schemeClr val="tx1">
                              <a:lumMod val="65000"/>
                              <a:lumOff val="35000"/>
                            </a:schemeClr>
                          </a:solidFill>
                        </a:rPr>
                        <a:t>Total amount</a:t>
                      </a:r>
                    </a:p>
                    <a:p>
                      <a:pPr algn="ctr"/>
                      <a:r>
                        <a:rPr lang="en-US" sz="1800" b="1" dirty="0" smtClean="0">
                          <a:solidFill>
                            <a:schemeClr val="tx1">
                              <a:lumMod val="65000"/>
                              <a:lumOff val="35000"/>
                            </a:schemeClr>
                          </a:solidFill>
                        </a:rPr>
                        <a:t>(1 year)</a:t>
                      </a:r>
                      <a:endParaRPr lang="en-US" sz="1800" b="1" dirty="0">
                        <a:solidFill>
                          <a:schemeClr val="tx1">
                            <a:lumMod val="65000"/>
                            <a:lumOff val="35000"/>
                          </a:schemeClr>
                        </a:solidFill>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800" dirty="0" smtClean="0">
                          <a:solidFill>
                            <a:schemeClr val="tx1">
                              <a:lumMod val="65000"/>
                              <a:lumOff val="35000"/>
                            </a:schemeClr>
                          </a:solidFill>
                        </a:rPr>
                        <a:t>Interest amount (10%)</a:t>
                      </a:r>
                    </a:p>
                  </a:txBody>
                  <a:tcPr marL="85874" marR="85874" anchor="ctr">
                    <a:lnL>
                      <a:noFill/>
                    </a:lnL>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800" dirty="0" smtClean="0">
                          <a:solidFill>
                            <a:schemeClr val="tx1">
                              <a:lumMod val="65000"/>
                              <a:lumOff val="35000"/>
                            </a:schemeClr>
                          </a:solidFill>
                        </a:rPr>
                        <a:t>Maturity amount</a:t>
                      </a:r>
                    </a:p>
                  </a:txBody>
                  <a:tcPr marL="85874" marR="8587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r h="881932">
                <a:tc>
                  <a:txBody>
                    <a:bodyPr/>
                    <a:lstStyle/>
                    <a:p>
                      <a:pPr algn="ctr"/>
                      <a:endParaRPr lang="en-US" sz="1400" b="1" dirty="0" smtClean="0">
                        <a:solidFill>
                          <a:schemeClr val="tx2">
                            <a:lumMod val="50000"/>
                          </a:schemeClr>
                        </a:solidFill>
                        <a:effectLst/>
                      </a:endParaRPr>
                    </a:p>
                    <a:p>
                      <a:pPr algn="ctr"/>
                      <a:r>
                        <a:rPr lang="en-US" sz="1400" b="1" dirty="0" smtClean="0">
                          <a:solidFill>
                            <a:schemeClr val="tx2">
                              <a:lumMod val="50000"/>
                            </a:schemeClr>
                          </a:solidFill>
                          <a:effectLst/>
                        </a:rPr>
                        <a:t>20.00</a:t>
                      </a:r>
                    </a:p>
                    <a:p>
                      <a:pPr algn="ctr"/>
                      <a:r>
                        <a:rPr lang="en-US" sz="1400" b="1" dirty="0" smtClean="0">
                          <a:solidFill>
                            <a:schemeClr val="tx2">
                              <a:lumMod val="50000"/>
                            </a:schemeClr>
                          </a:solidFill>
                          <a:effectLst/>
                        </a:rPr>
                        <a:t>         </a:t>
                      </a:r>
                      <a:endParaRPr lang="en-US" sz="1400" b="1" dirty="0">
                        <a:solidFill>
                          <a:schemeClr val="tx2">
                            <a:lumMod val="50000"/>
                          </a:schemeClr>
                        </a:solidFill>
                        <a:effectLst/>
                      </a:endParaRPr>
                    </a:p>
                  </a:txBody>
                  <a:tcPr marL="85874" marR="85874" anchor="ctr">
                    <a:lnT>
                      <a:noFill/>
                    </a:lnT>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7,300.00</a:t>
                      </a:r>
                      <a:endParaRPr lang="en-US" sz="1400" b="1" dirty="0">
                        <a:solidFill>
                          <a:schemeClr val="tx2">
                            <a:lumMod val="50000"/>
                          </a:schemeClr>
                        </a:solidFill>
                        <a:effectLst/>
                      </a:endParaRPr>
                    </a:p>
                  </a:txBody>
                  <a:tcPr marL="85874" marR="8587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378.00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7,678.00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r h="520108">
                <a:tc>
                  <a:txBody>
                    <a:bodyPr/>
                    <a:lstStyle/>
                    <a:p>
                      <a:pPr algn="ctr"/>
                      <a:r>
                        <a:rPr lang="en-US" sz="1400" b="1" dirty="0" smtClean="0">
                          <a:solidFill>
                            <a:schemeClr val="tx2">
                              <a:lumMod val="50000"/>
                            </a:schemeClr>
                          </a:solidFill>
                          <a:effectLst/>
                        </a:rPr>
                        <a:t>50.00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18,250.00</a:t>
                      </a: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946.00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19,196.00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r h="521007">
                <a:tc>
                  <a:txBody>
                    <a:bodyPr/>
                    <a:lstStyle/>
                    <a:p>
                      <a:pPr algn="ctr"/>
                      <a:r>
                        <a:rPr lang="en-US" sz="1400" b="1" dirty="0" smtClean="0">
                          <a:solidFill>
                            <a:schemeClr val="tx2">
                              <a:lumMod val="50000"/>
                            </a:schemeClr>
                          </a:solidFill>
                          <a:effectLst/>
                        </a:rPr>
                        <a:t>100.00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36,500.00</a:t>
                      </a: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1,892.00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indent="0" algn="ctr">
                        <a:buFont typeface="Arial" pitchFamily="34" charset="0"/>
                        <a:buNone/>
                      </a:pPr>
                      <a:r>
                        <a:rPr lang="en-US" sz="1400" b="1" dirty="0" smtClean="0">
                          <a:solidFill>
                            <a:schemeClr val="tx2">
                              <a:lumMod val="50000"/>
                            </a:schemeClr>
                          </a:solidFill>
                          <a:effectLst/>
                        </a:rPr>
                        <a:t>38,392.00</a:t>
                      </a: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r h="558306">
                <a:tc>
                  <a:txBody>
                    <a:bodyPr/>
                    <a:lstStyle/>
                    <a:p>
                      <a:pPr algn="ctr"/>
                      <a:r>
                        <a:rPr lang="en-US" sz="1400" b="1" dirty="0" smtClean="0">
                          <a:solidFill>
                            <a:schemeClr val="tx2">
                              <a:lumMod val="50000"/>
                            </a:schemeClr>
                          </a:solidFill>
                          <a:effectLst/>
                        </a:rPr>
                        <a:t>200.00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73,000.00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algn="ctr"/>
                      <a:r>
                        <a:rPr lang="en-US" sz="1400" b="1" dirty="0" smtClean="0">
                          <a:solidFill>
                            <a:schemeClr val="tx2">
                              <a:lumMod val="50000"/>
                            </a:schemeClr>
                          </a:solidFill>
                          <a:effectLst/>
                        </a:rPr>
                        <a:t>3,785.00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indent="0" algn="ctr">
                        <a:buFont typeface="Arial" pitchFamily="34" charset="0"/>
                        <a:buNone/>
                      </a:pPr>
                      <a:r>
                        <a:rPr lang="en-US" sz="1400" b="1" dirty="0" smtClean="0">
                          <a:solidFill>
                            <a:schemeClr val="tx2">
                              <a:lumMod val="50000"/>
                            </a:schemeClr>
                          </a:solidFill>
                          <a:effectLst/>
                        </a:rPr>
                        <a:t>76,785.00</a:t>
                      </a:r>
                      <a:endParaRPr lang="en-US" sz="1400" b="1" dirty="0">
                        <a:solidFill>
                          <a:schemeClr val="tx2">
                            <a:lumMod val="50000"/>
                          </a:schemeClr>
                        </a:solidFill>
                        <a:effectLst/>
                      </a:endParaRPr>
                    </a:p>
                  </a:txBody>
                  <a:tcPr marL="85874" marR="858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bl>
          </a:graphicData>
        </a:graphic>
      </p:graphicFrame>
    </p:spTree>
    <p:extLst>
      <p:ext uri="{BB962C8B-B14F-4D97-AF65-F5344CB8AC3E}">
        <p14:creationId xmlns="" xmlns:p14="http://schemas.microsoft.com/office/powerpoint/2010/main" val="3282807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graphicFrame>
        <p:nvGraphicFramePr>
          <p:cNvPr id="5" name="Table 4"/>
          <p:cNvGraphicFramePr>
            <a:graphicFrameLocks noGrp="1"/>
          </p:cNvGraphicFramePr>
          <p:nvPr>
            <p:extLst>
              <p:ext uri="{D42A27DB-BD31-4B8C-83A1-F6EECF244321}">
                <p14:modId xmlns="" xmlns:p14="http://schemas.microsoft.com/office/powerpoint/2010/main" val="4176231120"/>
              </p:ext>
            </p:extLst>
          </p:nvPr>
        </p:nvGraphicFramePr>
        <p:xfrm>
          <a:off x="1571245" y="2430470"/>
          <a:ext cx="5433044" cy="2841970"/>
        </p:xfrm>
        <a:graphic>
          <a:graphicData uri="http://schemas.openxmlformats.org/drawingml/2006/table">
            <a:tbl>
              <a:tblPr>
                <a:tableStyleId>{5C22544A-7EE6-4342-B048-85BDC9FD1C3A}</a:tableStyleId>
              </a:tblPr>
              <a:tblGrid>
                <a:gridCol w="1146091"/>
                <a:gridCol w="1472287"/>
                <a:gridCol w="1169169"/>
                <a:gridCol w="1645497"/>
              </a:tblGrid>
              <a:tr h="990859">
                <a:tc>
                  <a:txBody>
                    <a:bodyPr/>
                    <a:lstStyle/>
                    <a:p>
                      <a:pPr marL="0" marR="0" algn="ctr">
                        <a:lnSpc>
                          <a:spcPct val="115000"/>
                        </a:lnSpc>
                        <a:spcBef>
                          <a:spcPts val="0"/>
                        </a:spcBef>
                        <a:spcAft>
                          <a:spcPts val="1000"/>
                        </a:spcAft>
                      </a:pPr>
                      <a:r>
                        <a:rPr lang="en-US" sz="1600" b="1" dirty="0" smtClean="0">
                          <a:solidFill>
                            <a:schemeClr val="tx1">
                              <a:lumMod val="65000"/>
                              <a:lumOff val="35000"/>
                            </a:schemeClr>
                          </a:solidFill>
                          <a:effectLst/>
                        </a:rPr>
                        <a:t>Duration</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600" b="1" dirty="0" smtClean="0">
                          <a:solidFill>
                            <a:schemeClr val="tx1">
                              <a:lumMod val="65000"/>
                              <a:lumOff val="35000"/>
                            </a:schemeClr>
                          </a:solidFill>
                          <a:effectLst/>
                        </a:rPr>
                        <a:t>Per-Month Amount</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600" b="1" dirty="0" smtClean="0">
                          <a:solidFill>
                            <a:schemeClr val="tx1">
                              <a:lumMod val="65000"/>
                              <a:lumOff val="35000"/>
                            </a:schemeClr>
                          </a:solidFill>
                          <a:effectLst/>
                        </a:rPr>
                        <a:t>Total Amount</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600" b="1" dirty="0" smtClean="0">
                          <a:solidFill>
                            <a:schemeClr val="tx1">
                              <a:lumMod val="65000"/>
                              <a:lumOff val="35000"/>
                            </a:schemeClr>
                          </a:solidFill>
                          <a:effectLst/>
                        </a:rPr>
                        <a:t>Maturity Amount</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r h="953258">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36 </a:t>
                      </a:r>
                      <a:r>
                        <a:rPr lang="en-US" sz="1400" b="1" i="0" dirty="0" smtClean="0">
                          <a:solidFill>
                            <a:schemeClr val="tx2">
                              <a:lumMod val="50000"/>
                            </a:schemeClr>
                          </a:solidFill>
                          <a:effectLst/>
                        </a:rPr>
                        <a:t>Months</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2345.00</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84420.00</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100025.00</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r h="897853">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60 </a:t>
                      </a:r>
                      <a:r>
                        <a:rPr lang="en-US" sz="1400" b="1" i="0" dirty="0" smtClean="0">
                          <a:solidFill>
                            <a:schemeClr val="tx2">
                              <a:lumMod val="50000"/>
                            </a:schemeClr>
                          </a:solidFill>
                          <a:effectLst/>
                        </a:rPr>
                        <a:t>Months</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1225.00</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73500.00</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c>
                  <a:txBody>
                    <a:bodyPr/>
                    <a:lstStyle/>
                    <a:p>
                      <a:pPr marL="0" marR="0" algn="ctr">
                        <a:lnSpc>
                          <a:spcPct val="115000"/>
                        </a:lnSpc>
                        <a:spcBef>
                          <a:spcPts val="0"/>
                        </a:spcBef>
                        <a:spcAft>
                          <a:spcPts val="1000"/>
                        </a:spcAft>
                      </a:pPr>
                      <a:r>
                        <a:rPr lang="en-US" sz="1400" b="1" i="0" dirty="0">
                          <a:solidFill>
                            <a:schemeClr val="tx2">
                              <a:lumMod val="50000"/>
                            </a:schemeClr>
                          </a:solidFill>
                          <a:effectLst/>
                        </a:rPr>
                        <a:t>100270.00</a:t>
                      </a:r>
                      <a:endParaRPr lang="en-US" sz="1400" b="1" i="0"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schemeClr>
                        </a:gs>
                        <a:gs pos="50000">
                          <a:schemeClr val="accent5">
                            <a:lumMod val="20000"/>
                            <a:lumOff val="80000"/>
                          </a:schemeClr>
                        </a:gs>
                        <a:gs pos="0">
                          <a:schemeClr val="accent5">
                            <a:lumMod val="20000"/>
                            <a:lumOff val="80000"/>
                            <a:alpha val="3000"/>
                          </a:schemeClr>
                        </a:gs>
                        <a:gs pos="50000">
                          <a:schemeClr val="tx2">
                            <a:lumMod val="20000"/>
                            <a:lumOff val="80000"/>
                            <a:shade val="67500"/>
                            <a:satMod val="115000"/>
                          </a:schemeClr>
                        </a:gs>
                        <a:gs pos="100000">
                          <a:schemeClr val="tx2">
                            <a:lumMod val="20000"/>
                            <a:lumOff val="80000"/>
                            <a:shade val="100000"/>
                            <a:satMod val="115000"/>
                          </a:schemeClr>
                        </a:gs>
                      </a:gsLst>
                      <a:lin ang="8100000" scaled="1"/>
                    </a:gradFill>
                  </a:tcPr>
                </a:tc>
              </a:tr>
            </a:tbl>
          </a:graphicData>
        </a:graphic>
      </p:graphicFrame>
      <p:sp>
        <p:nvSpPr>
          <p:cNvPr id="6" name="Rectangle 5"/>
          <p:cNvSpPr/>
          <p:nvPr/>
        </p:nvSpPr>
        <p:spPr>
          <a:xfrm>
            <a:off x="193830" y="1508750"/>
            <a:ext cx="8402714"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b="1" dirty="0" smtClean="0">
                <a:solidFill>
                  <a:schemeClr val="tx2"/>
                </a:solidFill>
              </a:rPr>
              <a:t>EVERYBODY LAKHPATI YOJNA (EBLY)</a:t>
            </a:r>
            <a:endParaRPr lang="en-US" sz="3600" b="1" dirty="0">
              <a:solidFill>
                <a:schemeClr val="tx2"/>
              </a:solidFill>
              <a:latin typeface="Agency FB" pitchFamily="34" charset="0"/>
              <a:cs typeface="Aharoni" pitchFamily="2" charset="-79"/>
            </a:endParaRPr>
          </a:p>
          <a:p>
            <a:pPr algn="ctr"/>
            <a:endParaRPr lang="en-US" b="1" dirty="0"/>
          </a:p>
        </p:txBody>
      </p:sp>
    </p:spTree>
    <p:extLst>
      <p:ext uri="{BB962C8B-B14F-4D97-AF65-F5344CB8AC3E}">
        <p14:creationId xmlns="" xmlns:p14="http://schemas.microsoft.com/office/powerpoint/2010/main" val="383542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graphicFrame>
        <p:nvGraphicFramePr>
          <p:cNvPr id="5" name="Table 4"/>
          <p:cNvGraphicFramePr>
            <a:graphicFrameLocks noGrp="1"/>
          </p:cNvGraphicFramePr>
          <p:nvPr>
            <p:extLst>
              <p:ext uri="{D42A27DB-BD31-4B8C-83A1-F6EECF244321}">
                <p14:modId xmlns="" xmlns:p14="http://schemas.microsoft.com/office/powerpoint/2010/main" val="2358142846"/>
              </p:ext>
            </p:extLst>
          </p:nvPr>
        </p:nvGraphicFramePr>
        <p:xfrm>
          <a:off x="387800" y="1676400"/>
          <a:ext cx="7837645" cy="4800599"/>
        </p:xfrm>
        <a:graphic>
          <a:graphicData uri="http://schemas.openxmlformats.org/drawingml/2006/table">
            <a:tbl>
              <a:tblPr>
                <a:effectLst/>
                <a:tableStyleId>{5C22544A-7EE6-4342-B048-85BDC9FD1C3A}</a:tableStyleId>
              </a:tblPr>
              <a:tblGrid>
                <a:gridCol w="1193580"/>
                <a:gridCol w="1075340"/>
                <a:gridCol w="1536200"/>
                <a:gridCol w="1075340"/>
                <a:gridCol w="1497795"/>
                <a:gridCol w="1459390"/>
              </a:tblGrid>
              <a:tr h="1714777">
                <a:tc>
                  <a:txBody>
                    <a:bodyPr/>
                    <a:lstStyle/>
                    <a:p>
                      <a:pPr marL="0" marR="0" algn="ctr">
                        <a:lnSpc>
                          <a:spcPct val="115000"/>
                        </a:lnSpc>
                        <a:spcBef>
                          <a:spcPts val="0"/>
                        </a:spcBef>
                        <a:spcAft>
                          <a:spcPts val="1000"/>
                        </a:spcAft>
                      </a:pPr>
                      <a:r>
                        <a:rPr lang="en-US" sz="1800" b="1" dirty="0" smtClean="0">
                          <a:solidFill>
                            <a:schemeClr val="tx1">
                              <a:lumMod val="65000"/>
                              <a:lumOff val="35000"/>
                            </a:schemeClr>
                          </a:solidFill>
                          <a:effectLst/>
                        </a:rPr>
                        <a:t>Duration</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Rate of Interest</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lvl="0" algn="ctr">
                        <a:lnSpc>
                          <a:spcPct val="115000"/>
                        </a:lnSpc>
                        <a:spcBef>
                          <a:spcPts val="0"/>
                        </a:spcBef>
                        <a:spcAft>
                          <a:spcPts val="1000"/>
                        </a:spcAft>
                      </a:pPr>
                      <a:r>
                        <a:rPr lang="en-US" sz="1800" b="1" baseline="0" dirty="0" smtClean="0">
                          <a:solidFill>
                            <a:schemeClr val="tx1">
                              <a:lumMod val="65000"/>
                              <a:lumOff val="35000"/>
                            </a:schemeClr>
                          </a:solidFill>
                          <a:effectLst/>
                        </a:rPr>
                        <a:t>Normal Monthly Income </a:t>
                      </a:r>
                    </a:p>
                    <a:p>
                      <a:pPr marL="0" marR="0" lvl="0" algn="ctr">
                        <a:lnSpc>
                          <a:spcPct val="115000"/>
                        </a:lnSpc>
                        <a:spcBef>
                          <a:spcPts val="0"/>
                        </a:spcBef>
                        <a:spcAft>
                          <a:spcPts val="1000"/>
                        </a:spcAft>
                      </a:pPr>
                      <a:r>
                        <a:rPr lang="en-US" sz="1800" b="1" baseline="0" dirty="0" smtClean="0">
                          <a:solidFill>
                            <a:schemeClr val="tx1">
                              <a:lumMod val="65000"/>
                              <a:lumOff val="35000"/>
                            </a:schemeClr>
                          </a:solidFill>
                          <a:effectLst/>
                        </a:rPr>
                        <a:t>(</a:t>
                      </a:r>
                      <a:r>
                        <a:rPr lang="en-US" sz="1800" b="1" baseline="0" dirty="0" err="1" smtClean="0">
                          <a:solidFill>
                            <a:schemeClr val="tx1">
                              <a:lumMod val="65000"/>
                              <a:lumOff val="35000"/>
                            </a:schemeClr>
                          </a:solidFill>
                          <a:effectLst/>
                        </a:rPr>
                        <a:t>e.g</a:t>
                      </a:r>
                      <a:r>
                        <a:rPr lang="en-US" sz="1800" b="1" baseline="0" dirty="0" smtClean="0">
                          <a:solidFill>
                            <a:schemeClr val="tx1">
                              <a:lumMod val="65000"/>
                              <a:lumOff val="35000"/>
                            </a:schemeClr>
                          </a:solidFill>
                          <a:effectLst/>
                        </a:rPr>
                        <a:t> 1,00,000)</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Rate of Interest</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n-US" sz="1800" b="1" baseline="0" dirty="0" smtClean="0">
                          <a:solidFill>
                            <a:schemeClr val="tx1">
                              <a:lumMod val="65000"/>
                              <a:lumOff val="35000"/>
                            </a:schemeClr>
                          </a:solidFill>
                          <a:effectLst/>
                        </a:rPr>
                        <a:t>Sr. Citizen Monthly Income </a:t>
                      </a:r>
                    </a:p>
                    <a:p>
                      <a:pPr marL="0" marR="0" lvl="0" indent="0" algn="ctr" defTabSz="914400" rtl="0" eaLnBrk="1" fontAlgn="auto" latinLnBrk="0" hangingPunct="1">
                        <a:lnSpc>
                          <a:spcPct val="115000"/>
                        </a:lnSpc>
                        <a:spcBef>
                          <a:spcPts val="0"/>
                        </a:spcBef>
                        <a:spcAft>
                          <a:spcPts val="1000"/>
                        </a:spcAft>
                        <a:buClrTx/>
                        <a:buSzTx/>
                        <a:buFontTx/>
                        <a:buNone/>
                        <a:tabLst/>
                        <a:defRPr/>
                      </a:pPr>
                      <a:r>
                        <a:rPr lang="en-US" sz="1800" b="1" baseline="0" dirty="0" smtClean="0">
                          <a:solidFill>
                            <a:schemeClr val="tx1">
                              <a:lumMod val="65000"/>
                              <a:lumOff val="35000"/>
                            </a:schemeClr>
                          </a:solidFill>
                          <a:effectLst/>
                        </a:rPr>
                        <a:t>(</a:t>
                      </a:r>
                      <a:r>
                        <a:rPr lang="en-US" sz="1800" b="1" baseline="0" dirty="0" err="1" smtClean="0">
                          <a:solidFill>
                            <a:schemeClr val="tx1">
                              <a:lumMod val="65000"/>
                              <a:lumOff val="35000"/>
                            </a:schemeClr>
                          </a:solidFill>
                          <a:effectLst/>
                        </a:rPr>
                        <a:t>e.g</a:t>
                      </a:r>
                      <a:r>
                        <a:rPr lang="en-US" sz="1800" b="1" baseline="0" dirty="0" smtClean="0">
                          <a:solidFill>
                            <a:schemeClr val="tx1">
                              <a:lumMod val="65000"/>
                              <a:lumOff val="35000"/>
                            </a:schemeClr>
                          </a:solidFill>
                          <a:effectLst/>
                        </a:rPr>
                        <a:t> 1,00,000)</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latin typeface="+mn-lt"/>
                          <a:ea typeface="+mn-ea"/>
                          <a:cs typeface="+mn-cs"/>
                        </a:rPr>
                        <a:t>PRE-PAYMENT</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07465">
                <a:tc>
                  <a:txBody>
                    <a:bodyPr/>
                    <a:lstStyle/>
                    <a:p>
                      <a:pPr marL="0" marR="0" algn="ctr">
                        <a:lnSpc>
                          <a:spcPct val="115000"/>
                        </a:lnSpc>
                        <a:spcBef>
                          <a:spcPts val="0"/>
                        </a:spcBef>
                        <a:spcAft>
                          <a:spcPts val="1000"/>
                        </a:spcAft>
                      </a:pPr>
                      <a:r>
                        <a:rPr lang="en-US" sz="1400" b="1" dirty="0">
                          <a:solidFill>
                            <a:schemeClr val="tx2">
                              <a:lumMod val="50000"/>
                            </a:schemeClr>
                          </a:solidFill>
                          <a:effectLst/>
                        </a:rPr>
                        <a:t> </a:t>
                      </a:r>
                      <a:r>
                        <a:rPr lang="en-US" sz="1400" b="1" dirty="0" smtClean="0">
                          <a:solidFill>
                            <a:schemeClr val="tx2">
                              <a:lumMod val="50000"/>
                            </a:schemeClr>
                          </a:solidFill>
                          <a:effectLst/>
                        </a:rPr>
                        <a:t>12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10.00</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833.33</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10.50</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895.83 </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After 6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55962">
                <a:tc>
                  <a:txBody>
                    <a:bodyPr/>
                    <a:lstStyle/>
                    <a:p>
                      <a:pPr marL="0" marR="0" algn="ctr">
                        <a:lnSpc>
                          <a:spcPct val="115000"/>
                        </a:lnSpc>
                        <a:spcBef>
                          <a:spcPts val="0"/>
                        </a:spcBef>
                        <a:spcAft>
                          <a:spcPts val="1000"/>
                        </a:spcAft>
                      </a:pPr>
                      <a:r>
                        <a:rPr lang="en-US" sz="1400" b="1" dirty="0">
                          <a:solidFill>
                            <a:schemeClr val="tx2">
                              <a:lumMod val="50000"/>
                            </a:schemeClr>
                          </a:solidFill>
                          <a:effectLst/>
                        </a:rPr>
                        <a:t> </a:t>
                      </a:r>
                      <a:r>
                        <a:rPr lang="en-US" sz="1400" b="1" dirty="0" smtClean="0">
                          <a:solidFill>
                            <a:schemeClr val="tx2">
                              <a:lumMod val="50000"/>
                            </a:schemeClr>
                          </a:solidFill>
                          <a:effectLst/>
                        </a:rPr>
                        <a:t>24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10.25</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854.17</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10.75</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875.00</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 </a:t>
                      </a:r>
                      <a:r>
                        <a:rPr lang="en-US" sz="1400" b="1" dirty="0" smtClean="0">
                          <a:solidFill>
                            <a:schemeClr val="tx2">
                              <a:lumMod val="50000"/>
                            </a:schemeClr>
                          </a:solidFill>
                          <a:effectLst/>
                        </a:rPr>
                        <a:t>After 1 Year </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07465">
                <a:tc>
                  <a:txBody>
                    <a:bodyPr/>
                    <a:lstStyle/>
                    <a:p>
                      <a:pPr marL="0" marR="0" algn="ctr">
                        <a:lnSpc>
                          <a:spcPct val="115000"/>
                        </a:lnSpc>
                        <a:spcBef>
                          <a:spcPts val="0"/>
                        </a:spcBef>
                        <a:spcAft>
                          <a:spcPts val="1000"/>
                        </a:spcAft>
                      </a:pPr>
                      <a:r>
                        <a:rPr lang="en-US" sz="1400" b="1" dirty="0">
                          <a:solidFill>
                            <a:schemeClr val="tx2">
                              <a:lumMod val="50000"/>
                            </a:schemeClr>
                          </a:solidFill>
                          <a:effectLst/>
                        </a:rPr>
                        <a:t> </a:t>
                      </a:r>
                      <a:r>
                        <a:rPr lang="en-US" sz="1400" b="1" dirty="0" smtClean="0">
                          <a:solidFill>
                            <a:schemeClr val="tx2">
                              <a:lumMod val="50000"/>
                            </a:schemeClr>
                          </a:solidFill>
                          <a:effectLst/>
                        </a:rPr>
                        <a:t>36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a:solidFill>
                            <a:schemeClr val="tx2">
                              <a:lumMod val="50000"/>
                            </a:schemeClr>
                          </a:solidFill>
                          <a:effectLst/>
                        </a:rPr>
                        <a:t>11.00</a:t>
                      </a:r>
                      <a:endParaRPr lang="en-US" sz="1400" b="1">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916.67</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11.50</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958.33</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rowSpan="3">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After 2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r>
              <a:tr h="607465">
                <a:tc>
                  <a:txBody>
                    <a:bodyPr/>
                    <a:lstStyle/>
                    <a:p>
                      <a:pPr marL="0" marR="0" algn="ctr">
                        <a:lnSpc>
                          <a:spcPct val="115000"/>
                        </a:lnSpc>
                        <a:spcBef>
                          <a:spcPts val="0"/>
                        </a:spcBef>
                        <a:spcAft>
                          <a:spcPts val="1000"/>
                        </a:spcAft>
                      </a:pPr>
                      <a:r>
                        <a:rPr lang="en-US" sz="1400" b="1" dirty="0">
                          <a:solidFill>
                            <a:schemeClr val="tx2">
                              <a:lumMod val="50000"/>
                            </a:schemeClr>
                          </a:solidFill>
                          <a:effectLst/>
                        </a:rPr>
                        <a:t> </a:t>
                      </a:r>
                      <a:r>
                        <a:rPr lang="en-US" sz="1400" b="1" dirty="0" smtClean="0">
                          <a:solidFill>
                            <a:schemeClr val="tx2">
                              <a:lumMod val="50000"/>
                            </a:schemeClr>
                          </a:solidFill>
                          <a:effectLst/>
                        </a:rPr>
                        <a:t>48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a:solidFill>
                            <a:schemeClr val="tx2">
                              <a:lumMod val="50000"/>
                            </a:schemeClr>
                          </a:solidFill>
                          <a:effectLst/>
                        </a:rPr>
                        <a:t>11.50</a:t>
                      </a:r>
                      <a:endParaRPr lang="en-US" sz="1400" b="1">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958.33</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12.00</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1000.00</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vMerge="1">
                  <a:txBody>
                    <a:bodyPr/>
                    <a:lstStyle/>
                    <a:p>
                      <a:endParaRPr lang="en-US"/>
                    </a:p>
                  </a:txBody>
                  <a:tcPr/>
                </a:tc>
              </a:tr>
              <a:tr h="607465">
                <a:tc>
                  <a:txBody>
                    <a:bodyPr/>
                    <a:lstStyle/>
                    <a:p>
                      <a:pPr marL="0" marR="0" algn="ctr">
                        <a:lnSpc>
                          <a:spcPct val="115000"/>
                        </a:lnSpc>
                        <a:spcBef>
                          <a:spcPts val="0"/>
                        </a:spcBef>
                        <a:spcAft>
                          <a:spcPts val="1000"/>
                        </a:spcAft>
                      </a:pPr>
                      <a:r>
                        <a:rPr lang="en-US" sz="1400" b="1" dirty="0">
                          <a:solidFill>
                            <a:schemeClr val="tx2">
                              <a:lumMod val="50000"/>
                            </a:schemeClr>
                          </a:solidFill>
                          <a:effectLst/>
                        </a:rPr>
                        <a:t> </a:t>
                      </a:r>
                      <a:r>
                        <a:rPr lang="en-US" sz="1400" b="1" dirty="0" smtClean="0">
                          <a:solidFill>
                            <a:schemeClr val="tx2">
                              <a:lumMod val="50000"/>
                            </a:schemeClr>
                          </a:solidFill>
                          <a:effectLst/>
                        </a:rPr>
                        <a:t>60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a:solidFill>
                            <a:schemeClr val="tx2">
                              <a:lumMod val="50000"/>
                            </a:schemeClr>
                          </a:solidFill>
                          <a:effectLst/>
                        </a:rPr>
                        <a:t>12.00</a:t>
                      </a:r>
                      <a:endParaRPr lang="en-US" sz="1400" b="1">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a:solidFill>
                            <a:schemeClr val="tx2">
                              <a:lumMod val="50000"/>
                            </a:schemeClr>
                          </a:solidFill>
                          <a:effectLst/>
                        </a:rPr>
                        <a:t>1000.00</a:t>
                      </a:r>
                      <a:endParaRPr lang="en-US" sz="1400" b="1">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12.75</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1062.50</a:t>
                      </a:r>
                      <a:endParaRPr lang="en-US" sz="1400" b="1" dirty="0">
                        <a:solidFill>
                          <a:schemeClr val="tx2">
                            <a:lumMod val="50000"/>
                          </a:schemeClr>
                        </a:solidFill>
                        <a:effectLst/>
                        <a:latin typeface="Calibri"/>
                        <a:ea typeface="Calibri"/>
                        <a:cs typeface="Times New Roman"/>
                      </a:endParaRPr>
                    </a:p>
                  </a:txBody>
                  <a:tcPr marL="68580" marR="68580" marT="0" marB="0" anchor="ctr">
                    <a:gradFill flip="none" rotWithShape="1">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a:tcPr>
                </a:tc>
                <a:tc vMerge="1">
                  <a:txBody>
                    <a:bodyPr/>
                    <a:lstStyle/>
                    <a:p>
                      <a:endParaRPr lang="en-US"/>
                    </a:p>
                  </a:txBody>
                  <a:tcPr/>
                </a:tc>
              </a:tr>
            </a:tbl>
          </a:graphicData>
        </a:graphic>
      </p:graphicFrame>
      <p:sp>
        <p:nvSpPr>
          <p:cNvPr id="6" name="Rectangle 5"/>
          <p:cNvSpPr/>
          <p:nvPr/>
        </p:nvSpPr>
        <p:spPr>
          <a:xfrm>
            <a:off x="-1992" y="894270"/>
            <a:ext cx="8596544"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b="1" dirty="0" smtClean="0">
                <a:solidFill>
                  <a:schemeClr val="tx2"/>
                </a:solidFill>
              </a:rPr>
              <a:t>MONTHLY INCOME SCHEME (M.I.S)</a:t>
            </a:r>
            <a:endParaRPr lang="en-US" sz="3600" b="1" dirty="0">
              <a:solidFill>
                <a:schemeClr val="tx2"/>
              </a:solidFill>
              <a:latin typeface="Agency FB" pitchFamily="34" charset="0"/>
              <a:cs typeface="Aharoni" pitchFamily="2" charset="-79"/>
            </a:endParaRPr>
          </a:p>
          <a:p>
            <a:pPr algn="ctr"/>
            <a:endParaRPr lang="en-US" b="1" dirty="0"/>
          </a:p>
        </p:txBody>
      </p:sp>
    </p:spTree>
    <p:extLst>
      <p:ext uri="{BB962C8B-B14F-4D97-AF65-F5344CB8AC3E}">
        <p14:creationId xmlns="" xmlns:p14="http://schemas.microsoft.com/office/powerpoint/2010/main" val="3654860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graphicFrame>
        <p:nvGraphicFramePr>
          <p:cNvPr id="5" name="Table 4"/>
          <p:cNvGraphicFramePr>
            <a:graphicFrameLocks noGrp="1"/>
          </p:cNvGraphicFramePr>
          <p:nvPr>
            <p:extLst>
              <p:ext uri="{D42A27DB-BD31-4B8C-83A1-F6EECF244321}">
                <p14:modId xmlns="" xmlns:p14="http://schemas.microsoft.com/office/powerpoint/2010/main" val="3227378951"/>
              </p:ext>
            </p:extLst>
          </p:nvPr>
        </p:nvGraphicFramePr>
        <p:xfrm>
          <a:off x="514559" y="1739180"/>
          <a:ext cx="7573690" cy="4339351"/>
        </p:xfrm>
        <a:graphic>
          <a:graphicData uri="http://schemas.openxmlformats.org/drawingml/2006/table">
            <a:tbl>
              <a:tblPr>
                <a:tableStyleId>{5C22544A-7EE6-4342-B048-85BDC9FD1C3A}</a:tableStyleId>
              </a:tblPr>
              <a:tblGrid>
                <a:gridCol w="1555313"/>
                <a:gridCol w="1825800"/>
                <a:gridCol w="1758178"/>
                <a:gridCol w="1352445"/>
                <a:gridCol w="1081954"/>
              </a:tblGrid>
              <a:tr h="770725">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DURATION</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Rate of Interest</a:t>
                      </a:r>
                      <a:r>
                        <a:rPr lang="en-US" sz="1800" b="1" baseline="0" dirty="0" smtClean="0">
                          <a:solidFill>
                            <a:schemeClr val="tx1">
                              <a:lumMod val="65000"/>
                              <a:lumOff val="35000"/>
                            </a:schemeClr>
                          </a:solidFill>
                          <a:effectLst/>
                        </a:rPr>
                        <a:t> (Normal)</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Rate of Interest </a:t>
                      </a:r>
                      <a:r>
                        <a:rPr lang="en-US" sz="1800" b="1" baseline="0" dirty="0" smtClean="0">
                          <a:solidFill>
                            <a:schemeClr val="tx1">
                              <a:lumMod val="65000"/>
                              <a:lumOff val="35000"/>
                            </a:schemeClr>
                          </a:solidFill>
                          <a:effectLst/>
                        </a:rPr>
                        <a:t>(Sr. Citizen)</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gridSpan="2">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latin typeface="+mn-lt"/>
                          <a:ea typeface="+mn-ea"/>
                          <a:cs typeface="+mn-cs"/>
                        </a:rPr>
                        <a:t>PRE-PAYMENT</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hMerge="1">
                  <a:txBody>
                    <a:bodyPr/>
                    <a:lstStyle/>
                    <a:p>
                      <a:endParaRPr lang="en-US"/>
                    </a:p>
                  </a:txBody>
                  <a:tcPr/>
                </a:tc>
              </a:tr>
              <a:tr h="585146">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3-6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7.50%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7.50%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Not allowed</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802147">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6 months –</a:t>
                      </a:r>
                      <a:r>
                        <a:rPr lang="en-US" sz="1400" b="1" baseline="0" dirty="0" smtClean="0">
                          <a:solidFill>
                            <a:schemeClr val="tx2">
                              <a:lumMod val="50000"/>
                            </a:schemeClr>
                          </a:solidFill>
                          <a:effectLst/>
                        </a:rPr>
                        <a:t> less than </a:t>
                      </a:r>
                      <a:r>
                        <a:rPr lang="en-US" sz="1400" b="1" dirty="0" smtClean="0">
                          <a:solidFill>
                            <a:schemeClr val="tx2">
                              <a:lumMod val="50000"/>
                            </a:schemeClr>
                          </a:solidFill>
                          <a:effectLst/>
                        </a:rPr>
                        <a:t>1 year</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9.50%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After 3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5.00%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558517">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1 year –</a:t>
                      </a:r>
                      <a:r>
                        <a:rPr lang="en-US" sz="1400" b="1" baseline="0" dirty="0" smtClean="0">
                          <a:solidFill>
                            <a:schemeClr val="tx2">
                              <a:lumMod val="50000"/>
                            </a:schemeClr>
                          </a:solidFill>
                          <a:effectLst/>
                        </a:rPr>
                        <a:t> less than 2</a:t>
                      </a:r>
                      <a:r>
                        <a:rPr lang="en-US" sz="1400" b="1" dirty="0" smtClean="0">
                          <a:solidFill>
                            <a:schemeClr val="tx2">
                              <a:lumMod val="50000"/>
                            </a:schemeClr>
                          </a:solidFill>
                          <a:effectLst/>
                        </a:rPr>
                        <a:t> year</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After 6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6.00%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577791">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2-3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10.25%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10.75%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After 1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7.00%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515596">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3-5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11.00%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11.50%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After 2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8.50%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529429">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5 years</a:t>
                      </a:r>
                      <a:r>
                        <a:rPr lang="en-US" sz="1400" b="1" baseline="0" dirty="0" smtClean="0">
                          <a:solidFill>
                            <a:schemeClr val="tx2">
                              <a:lumMod val="50000"/>
                            </a:schemeClr>
                          </a:solidFill>
                          <a:effectLst/>
                        </a:rPr>
                        <a:t> &amp; above</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12.00%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12.75%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After 4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9.50%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bl>
          </a:graphicData>
        </a:graphic>
      </p:graphicFrame>
      <p:sp>
        <p:nvSpPr>
          <p:cNvPr id="6" name="Rectangle 5"/>
          <p:cNvSpPr/>
          <p:nvPr/>
        </p:nvSpPr>
        <p:spPr>
          <a:xfrm>
            <a:off x="3132" y="838200"/>
            <a:ext cx="8596544"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b="1" dirty="0" smtClean="0">
                <a:solidFill>
                  <a:schemeClr val="tx2"/>
                </a:solidFill>
              </a:rPr>
              <a:t>FIXED DEPOSIT (F.D</a:t>
            </a:r>
            <a:r>
              <a:rPr lang="en-US" sz="3600" b="1" dirty="0">
                <a:solidFill>
                  <a:schemeClr val="tx2"/>
                </a:solidFill>
              </a:rPr>
              <a:t>)</a:t>
            </a:r>
            <a:endParaRPr lang="en-US" sz="3600" b="1" dirty="0">
              <a:solidFill>
                <a:schemeClr val="tx2"/>
              </a:solidFill>
              <a:latin typeface="Agency FB" pitchFamily="34" charset="0"/>
              <a:cs typeface="Aharoni" pitchFamily="2" charset="-79"/>
            </a:endParaRPr>
          </a:p>
          <a:p>
            <a:pPr algn="ctr"/>
            <a:endParaRPr lang="en-US" b="1" dirty="0"/>
          </a:p>
        </p:txBody>
      </p:sp>
    </p:spTree>
    <p:extLst>
      <p:ext uri="{BB962C8B-B14F-4D97-AF65-F5344CB8AC3E}">
        <p14:creationId xmlns="" xmlns:p14="http://schemas.microsoft.com/office/powerpoint/2010/main" val="4278131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5" name="Rectangle 4"/>
          <p:cNvSpPr/>
          <p:nvPr/>
        </p:nvSpPr>
        <p:spPr>
          <a:xfrm>
            <a:off x="0" y="1371600"/>
            <a:ext cx="8596544"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b="1" dirty="0" smtClean="0">
                <a:solidFill>
                  <a:schemeClr val="tx2"/>
                </a:solidFill>
              </a:rPr>
              <a:t>Comparison of ROI With Banks (FD)</a:t>
            </a:r>
            <a:endParaRPr lang="en-US" b="1" dirty="0">
              <a:solidFill>
                <a:schemeClr val="tx2"/>
              </a:solidFill>
            </a:endParaRPr>
          </a:p>
        </p:txBody>
      </p:sp>
      <p:graphicFrame>
        <p:nvGraphicFramePr>
          <p:cNvPr id="7" name="Table 6"/>
          <p:cNvGraphicFramePr>
            <a:graphicFrameLocks noGrp="1"/>
          </p:cNvGraphicFramePr>
          <p:nvPr>
            <p:extLst>
              <p:ext uri="{D42A27DB-BD31-4B8C-83A1-F6EECF244321}">
                <p14:modId xmlns="" xmlns:p14="http://schemas.microsoft.com/office/powerpoint/2010/main" val="2193780517"/>
              </p:ext>
            </p:extLst>
          </p:nvPr>
        </p:nvGraphicFramePr>
        <p:xfrm>
          <a:off x="1302682" y="2430470"/>
          <a:ext cx="5991180" cy="3725286"/>
        </p:xfrm>
        <a:graphic>
          <a:graphicData uri="http://schemas.openxmlformats.org/drawingml/2006/table">
            <a:tbl>
              <a:tblPr>
                <a:tableStyleId>{5C22544A-7EE6-4342-B048-85BDC9FD1C3A}</a:tableStyleId>
              </a:tblPr>
              <a:tblGrid>
                <a:gridCol w="2995590"/>
                <a:gridCol w="1521570"/>
                <a:gridCol w="1474020"/>
              </a:tblGrid>
              <a:tr h="1220162">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DURATION</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GATS Rate of Interest</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lvl="0" algn="ctr">
                        <a:lnSpc>
                          <a:spcPct val="115000"/>
                        </a:lnSpc>
                        <a:spcBef>
                          <a:spcPts val="0"/>
                        </a:spcBef>
                        <a:spcAft>
                          <a:spcPts val="1000"/>
                        </a:spcAft>
                      </a:pPr>
                      <a:r>
                        <a:rPr lang="en-US" sz="1600" b="1" dirty="0" smtClean="0">
                          <a:solidFill>
                            <a:schemeClr val="tx1">
                              <a:lumMod val="65000"/>
                              <a:lumOff val="35000"/>
                            </a:schemeClr>
                          </a:solidFill>
                          <a:effectLst/>
                        </a:rPr>
                        <a:t>Banks</a:t>
                      </a:r>
                      <a:r>
                        <a:rPr lang="en-US" sz="1600" b="1" baseline="0" dirty="0" smtClean="0">
                          <a:solidFill>
                            <a:schemeClr val="tx1">
                              <a:lumMod val="65000"/>
                              <a:lumOff val="35000"/>
                            </a:schemeClr>
                          </a:solidFill>
                          <a:effectLst/>
                        </a:rPr>
                        <a:t> </a:t>
                      </a:r>
                      <a:r>
                        <a:rPr lang="en-US" sz="1600" b="1" dirty="0" smtClean="0">
                          <a:solidFill>
                            <a:schemeClr val="tx1">
                              <a:lumMod val="65000"/>
                              <a:lumOff val="35000"/>
                            </a:schemeClr>
                          </a:solidFill>
                          <a:effectLst/>
                        </a:rPr>
                        <a:t>Rate of Interest</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31743">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3-6 months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7.50%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6.75%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48778">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6 months –</a:t>
                      </a:r>
                      <a:r>
                        <a:rPr lang="en-US" sz="1400" b="1" baseline="0" dirty="0" smtClean="0">
                          <a:solidFill>
                            <a:schemeClr val="tx2">
                              <a:lumMod val="50000"/>
                            </a:schemeClr>
                          </a:solidFill>
                          <a:effectLst/>
                        </a:rPr>
                        <a:t> less than </a:t>
                      </a:r>
                      <a:r>
                        <a:rPr lang="en-US" sz="1400" b="1" dirty="0" smtClean="0">
                          <a:solidFill>
                            <a:schemeClr val="tx2">
                              <a:lumMod val="50000"/>
                            </a:schemeClr>
                          </a:solidFill>
                          <a:effectLst/>
                        </a:rPr>
                        <a:t>1 year</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9.50%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7.50%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48778">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1 year –</a:t>
                      </a:r>
                      <a:r>
                        <a:rPr lang="en-US" sz="1400" b="1" baseline="0" dirty="0" smtClean="0">
                          <a:solidFill>
                            <a:schemeClr val="tx2">
                              <a:lumMod val="50000"/>
                            </a:schemeClr>
                          </a:solidFill>
                          <a:effectLst/>
                        </a:rPr>
                        <a:t> less than 2</a:t>
                      </a:r>
                      <a:r>
                        <a:rPr lang="en-US" sz="1400" b="1" dirty="0" smtClean="0">
                          <a:solidFill>
                            <a:schemeClr val="tx2">
                              <a:lumMod val="50000"/>
                            </a:schemeClr>
                          </a:solidFill>
                          <a:effectLst/>
                        </a:rPr>
                        <a:t> year</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7.50</a:t>
                      </a:r>
                      <a:r>
                        <a:rPr lang="en-US" sz="1400" b="1" dirty="0">
                          <a:solidFill>
                            <a:schemeClr val="tx2">
                              <a:lumMod val="50000"/>
                            </a:schemeClr>
                          </a:solidFill>
                          <a:effectLst/>
                        </a:rPr>
                        <a:t>%</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26317">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2-3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10.25%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7.50%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380428">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3-5 years</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11.00%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7.50%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369080">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5 years</a:t>
                      </a:r>
                      <a:r>
                        <a:rPr lang="en-US" sz="1400" b="1" baseline="0" dirty="0" smtClean="0">
                          <a:solidFill>
                            <a:schemeClr val="tx2">
                              <a:lumMod val="50000"/>
                            </a:schemeClr>
                          </a:solidFill>
                          <a:effectLst/>
                        </a:rPr>
                        <a:t> &amp; above</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a:solidFill>
                            <a:schemeClr val="tx2">
                              <a:lumMod val="50000"/>
                            </a:schemeClr>
                          </a:solidFill>
                          <a:effectLst/>
                        </a:rPr>
                        <a:t>12.00%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7.25</a:t>
                      </a:r>
                      <a:r>
                        <a:rPr lang="en-US" sz="1400" b="1" dirty="0">
                          <a:solidFill>
                            <a:schemeClr val="tx2">
                              <a:lumMod val="50000"/>
                            </a:schemeClr>
                          </a:solidFill>
                          <a:effectLst/>
                        </a:rPr>
                        <a:t>%</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bl>
          </a:graphicData>
        </a:graphic>
      </p:graphicFrame>
    </p:spTree>
    <p:extLst>
      <p:ext uri="{BB962C8B-B14F-4D97-AF65-F5344CB8AC3E}">
        <p14:creationId xmlns="" xmlns:p14="http://schemas.microsoft.com/office/powerpoint/2010/main" val="3794500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2" name="Picture 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8" name="Subtitle 2"/>
          <p:cNvSpPr txBox="1">
            <a:spLocks/>
          </p:cNvSpPr>
          <p:nvPr/>
        </p:nvSpPr>
        <p:spPr>
          <a:xfrm>
            <a:off x="385855" y="2238445"/>
            <a:ext cx="7988240" cy="410933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1800" spc="110" dirty="0" smtClean="0">
                <a:solidFill>
                  <a:schemeClr val="tx1">
                    <a:lumMod val="65000"/>
                    <a:lumOff val="35000"/>
                  </a:schemeClr>
                </a:solidFill>
                <a:latin typeface="Arial Narrow" pitchFamily="34" charset="0"/>
              </a:rPr>
              <a:t>We are The GATS Urban Co - operative Thrift &amp; Credit Society Ltd. with its registered office at SCO 1 – 3, B, Swami </a:t>
            </a:r>
            <a:r>
              <a:rPr lang="en-US" sz="1800" spc="110" dirty="0" err="1" smtClean="0">
                <a:solidFill>
                  <a:schemeClr val="tx1">
                    <a:lumMod val="65000"/>
                    <a:lumOff val="35000"/>
                  </a:schemeClr>
                </a:solidFill>
                <a:latin typeface="Arial Narrow" pitchFamily="34" charset="0"/>
              </a:rPr>
              <a:t>Vivekanand</a:t>
            </a:r>
            <a:r>
              <a:rPr lang="en-US" sz="1800" spc="110" dirty="0" smtClean="0">
                <a:solidFill>
                  <a:schemeClr val="tx1">
                    <a:lumMod val="65000"/>
                    <a:lumOff val="35000"/>
                  </a:schemeClr>
                </a:solidFill>
                <a:latin typeface="Arial Narrow" pitchFamily="34" charset="0"/>
              </a:rPr>
              <a:t> </a:t>
            </a:r>
            <a:r>
              <a:rPr lang="en-US" sz="1800" spc="110" dirty="0" err="1" smtClean="0">
                <a:solidFill>
                  <a:schemeClr val="tx1">
                    <a:lumMod val="65000"/>
                    <a:lumOff val="35000"/>
                  </a:schemeClr>
                </a:solidFill>
                <a:latin typeface="Arial Narrow" pitchFamily="34" charset="0"/>
              </a:rPr>
              <a:t>Vridhashram</a:t>
            </a:r>
            <a:r>
              <a:rPr lang="en-US" sz="1800" spc="110" dirty="0" smtClean="0">
                <a:solidFill>
                  <a:schemeClr val="tx1">
                    <a:lumMod val="65000"/>
                    <a:lumOff val="35000"/>
                  </a:schemeClr>
                </a:solidFill>
                <a:latin typeface="Arial Narrow" pitchFamily="34" charset="0"/>
              </a:rPr>
              <a:t> Market, B Block, Model Town Extension, Ludhiana – 141002, Punjab. The Society is registered vide </a:t>
            </a:r>
            <a:r>
              <a:rPr lang="en-US" sz="1800" spc="110" dirty="0" err="1" smtClean="0">
                <a:solidFill>
                  <a:schemeClr val="tx1">
                    <a:lumMod val="65000"/>
                    <a:lumOff val="35000"/>
                  </a:schemeClr>
                </a:solidFill>
                <a:latin typeface="Arial Narrow" pitchFamily="34" charset="0"/>
              </a:rPr>
              <a:t>Regn</a:t>
            </a:r>
            <a:r>
              <a:rPr lang="en-US" sz="1800" spc="110" dirty="0" smtClean="0">
                <a:solidFill>
                  <a:schemeClr val="tx1">
                    <a:lumMod val="65000"/>
                    <a:lumOff val="35000"/>
                  </a:schemeClr>
                </a:solidFill>
                <a:latin typeface="Arial Narrow" pitchFamily="34" charset="0"/>
              </a:rPr>
              <a:t>. # 28 with Punjab Co - operatives Societies on 30:04:2010. and has license to operate through out the state of Punjab. </a:t>
            </a:r>
          </a:p>
          <a:p>
            <a:pPr algn="just"/>
            <a:endParaRPr lang="en-US" sz="1800" spc="110" dirty="0" smtClean="0">
              <a:solidFill>
                <a:schemeClr val="tx1">
                  <a:lumMod val="65000"/>
                  <a:lumOff val="35000"/>
                </a:schemeClr>
              </a:solidFill>
              <a:latin typeface="Arial Narrow" pitchFamily="34" charset="0"/>
            </a:endParaRPr>
          </a:p>
          <a:p>
            <a:pPr marL="0" indent="0" fontAlgn="base">
              <a:buNone/>
            </a:pPr>
            <a:r>
              <a:rPr lang="en-US" sz="1800" spc="110" dirty="0" smtClean="0">
                <a:solidFill>
                  <a:schemeClr val="tx1">
                    <a:lumMod val="65000"/>
                    <a:lumOff val="35000"/>
                  </a:schemeClr>
                </a:solidFill>
                <a:latin typeface="Arial Narrow" pitchFamily="34" charset="0"/>
              </a:rPr>
              <a:t>Presently</a:t>
            </a:r>
            <a:r>
              <a:rPr lang="en-US" sz="1800" spc="110" dirty="0">
                <a:solidFill>
                  <a:schemeClr val="tx1">
                    <a:lumMod val="65000"/>
                    <a:lumOff val="35000"/>
                  </a:schemeClr>
                </a:solidFill>
                <a:latin typeface="Arial Narrow" pitchFamily="34" charset="0"/>
              </a:rPr>
              <a:t>, the society has started accepting deposits in the shape of Fixed Deposits, </a:t>
            </a:r>
            <a:r>
              <a:rPr lang="en-US" sz="1800" spc="110" dirty="0" smtClean="0">
                <a:solidFill>
                  <a:schemeClr val="tx1">
                    <a:lumMod val="65000"/>
                    <a:lumOff val="35000"/>
                  </a:schemeClr>
                </a:solidFill>
                <a:latin typeface="Arial Narrow" pitchFamily="34" charset="0"/>
              </a:rPr>
              <a:t>Recurring </a:t>
            </a:r>
            <a:r>
              <a:rPr lang="en-US" sz="1800" spc="110" dirty="0">
                <a:solidFill>
                  <a:schemeClr val="tx1">
                    <a:lumMod val="65000"/>
                    <a:lumOff val="35000"/>
                  </a:schemeClr>
                </a:solidFill>
                <a:latin typeface="Arial Narrow" pitchFamily="34" charset="0"/>
              </a:rPr>
              <a:t>Deposits, </a:t>
            </a:r>
            <a:r>
              <a:rPr lang="en-US" sz="1800" spc="110" dirty="0" smtClean="0">
                <a:solidFill>
                  <a:schemeClr val="tx1">
                    <a:lumMod val="65000"/>
                    <a:lumOff val="35000"/>
                  </a:schemeClr>
                </a:solidFill>
                <a:latin typeface="Arial Narrow" pitchFamily="34" charset="0"/>
              </a:rPr>
              <a:t>Saving </a:t>
            </a:r>
            <a:r>
              <a:rPr lang="en-US" sz="1800" spc="110" dirty="0">
                <a:solidFill>
                  <a:schemeClr val="tx1">
                    <a:lumMod val="65000"/>
                    <a:lumOff val="35000"/>
                  </a:schemeClr>
                </a:solidFill>
                <a:latin typeface="Arial Narrow" pitchFamily="34" charset="0"/>
              </a:rPr>
              <a:t>accounts etc. The product </a:t>
            </a:r>
            <a:r>
              <a:rPr lang="en-US" sz="1800" spc="110" dirty="0" smtClean="0">
                <a:solidFill>
                  <a:schemeClr val="tx1">
                    <a:lumMod val="65000"/>
                    <a:lumOff val="35000"/>
                  </a:schemeClr>
                </a:solidFill>
                <a:latin typeface="Arial Narrow" pitchFamily="34" charset="0"/>
              </a:rPr>
              <a:t>of  Recurring </a:t>
            </a:r>
            <a:r>
              <a:rPr lang="en-US" sz="1800" spc="110" dirty="0">
                <a:solidFill>
                  <a:schemeClr val="tx1">
                    <a:lumMod val="65000"/>
                    <a:lumOff val="35000"/>
                  </a:schemeClr>
                </a:solidFill>
                <a:latin typeface="Arial Narrow" pitchFamily="34" charset="0"/>
              </a:rPr>
              <a:t>Deposit Scheme is a unique and innovative product and the society is getting overwhelming response from the market. The society has also started giving advance to people against security of gold or immovable property at very competitive and affordable </a:t>
            </a:r>
            <a:r>
              <a:rPr lang="en-US" sz="1800" spc="110" dirty="0" smtClean="0">
                <a:solidFill>
                  <a:schemeClr val="tx1">
                    <a:lumMod val="65000"/>
                    <a:lumOff val="35000"/>
                  </a:schemeClr>
                </a:solidFill>
                <a:latin typeface="Arial Narrow" pitchFamily="34" charset="0"/>
              </a:rPr>
              <a:t>rates. </a:t>
            </a:r>
            <a:r>
              <a:rPr lang="en-US" sz="1800" spc="110" dirty="0">
                <a:solidFill>
                  <a:schemeClr val="tx1">
                    <a:lumMod val="65000"/>
                    <a:lumOff val="35000"/>
                  </a:schemeClr>
                </a:solidFill>
                <a:latin typeface="Arial Narrow" pitchFamily="34" charset="0"/>
              </a:rPr>
              <a:t>We accept the deposits in the shape of Fixed Deposits, </a:t>
            </a:r>
            <a:r>
              <a:rPr lang="en-US" sz="1800" spc="110" dirty="0" smtClean="0">
                <a:solidFill>
                  <a:schemeClr val="tx1">
                    <a:lumMod val="65000"/>
                    <a:lumOff val="35000"/>
                  </a:schemeClr>
                </a:solidFill>
                <a:latin typeface="Arial Narrow" pitchFamily="34" charset="0"/>
              </a:rPr>
              <a:t>Recurring </a:t>
            </a:r>
            <a:r>
              <a:rPr lang="en-US" sz="1800" spc="110" dirty="0">
                <a:solidFill>
                  <a:schemeClr val="tx1">
                    <a:lumMod val="65000"/>
                    <a:lumOff val="35000"/>
                  </a:schemeClr>
                </a:solidFill>
                <a:latin typeface="Arial Narrow" pitchFamily="34" charset="0"/>
              </a:rPr>
              <a:t>Deposits and Saving Accounts etc. The rate of interest ranges from 9% to 12%.</a:t>
            </a:r>
          </a:p>
        </p:txBody>
      </p:sp>
      <p:sp>
        <p:nvSpPr>
          <p:cNvPr id="11" name="Title 1"/>
          <p:cNvSpPr txBox="1">
            <a:spLocks/>
          </p:cNvSpPr>
          <p:nvPr/>
        </p:nvSpPr>
        <p:spPr>
          <a:xfrm>
            <a:off x="1538005" y="1201510"/>
            <a:ext cx="4876800" cy="8833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tx2">
                    <a:lumMod val="75000"/>
                  </a:schemeClr>
                </a:solidFill>
                <a:latin typeface="Lucida Calligraphy" pitchFamily="66" charset="0"/>
              </a:rPr>
              <a:t>About Us</a:t>
            </a:r>
            <a:r>
              <a:rPr lang="en-US" sz="4000" i="1" dirty="0" smtClean="0">
                <a:solidFill>
                  <a:schemeClr val="tx2">
                    <a:lumMod val="75000"/>
                  </a:schemeClr>
                </a:solidFill>
                <a:latin typeface="Lucida Calligraphy" pitchFamily="66" charset="0"/>
              </a:rPr>
              <a:t> </a:t>
            </a:r>
            <a:endParaRPr lang="en-US" sz="4000" i="1" dirty="0">
              <a:solidFill>
                <a:schemeClr val="tx2">
                  <a:lumMod val="75000"/>
                </a:schemeClr>
              </a:solidFill>
              <a:latin typeface="Lucida Calligraphy" pitchFamily="66" charset="0"/>
            </a:endParaRPr>
          </a:p>
        </p:txBody>
      </p:sp>
    </p:spTree>
    <p:extLst>
      <p:ext uri="{BB962C8B-B14F-4D97-AF65-F5344CB8AC3E}">
        <p14:creationId xmlns="" xmlns:p14="http://schemas.microsoft.com/office/powerpoint/2010/main" val="2554340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graphicFrame>
        <p:nvGraphicFramePr>
          <p:cNvPr id="6" name="Table 5"/>
          <p:cNvGraphicFramePr>
            <a:graphicFrameLocks noGrp="1"/>
          </p:cNvGraphicFramePr>
          <p:nvPr>
            <p:extLst>
              <p:ext uri="{D42A27DB-BD31-4B8C-83A1-F6EECF244321}">
                <p14:modId xmlns="" xmlns:p14="http://schemas.microsoft.com/office/powerpoint/2010/main" val="2797661002"/>
              </p:ext>
            </p:extLst>
          </p:nvPr>
        </p:nvGraphicFramePr>
        <p:xfrm>
          <a:off x="1136017" y="2968140"/>
          <a:ext cx="6599111" cy="2649945"/>
        </p:xfrm>
        <a:graphic>
          <a:graphicData uri="http://schemas.openxmlformats.org/drawingml/2006/table">
            <a:tbl>
              <a:tblPr>
                <a:tableStyleId>{5C22544A-7EE6-4342-B048-85BDC9FD1C3A}</a:tableStyleId>
              </a:tblPr>
              <a:tblGrid>
                <a:gridCol w="1578067"/>
                <a:gridCol w="1217580"/>
                <a:gridCol w="1330178"/>
                <a:gridCol w="1180344"/>
                <a:gridCol w="1292942"/>
              </a:tblGrid>
              <a:tr h="447772">
                <a:tc rowSpan="2">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DURATION</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gridSpan="2">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GATS</a:t>
                      </a:r>
                      <a:r>
                        <a:rPr lang="en-US" sz="1800" b="1" baseline="0" dirty="0" smtClean="0">
                          <a:solidFill>
                            <a:schemeClr val="tx1">
                              <a:lumMod val="65000"/>
                              <a:lumOff val="35000"/>
                            </a:schemeClr>
                          </a:solidFill>
                          <a:effectLst/>
                        </a:rPr>
                        <a:t>  </a:t>
                      </a:r>
                      <a:r>
                        <a:rPr lang="en-US" sz="1800" b="1" dirty="0" smtClean="0">
                          <a:solidFill>
                            <a:schemeClr val="tx1">
                              <a:lumMod val="65000"/>
                              <a:lumOff val="35000"/>
                            </a:schemeClr>
                          </a:solidFill>
                          <a:effectLst/>
                        </a:rPr>
                        <a:t>Rate of Interest</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hMerge="1">
                  <a:txBody>
                    <a:bodyPr/>
                    <a:lstStyle/>
                    <a:p>
                      <a:endParaRPr lang="en-US"/>
                    </a:p>
                  </a:txBody>
                  <a:tcPr/>
                </a:tc>
                <a:tc gridSpan="2">
                  <a:txBody>
                    <a:bodyPr/>
                    <a:lstStyle/>
                    <a:p>
                      <a:pPr marL="0" marR="0" lvl="0" algn="ctr">
                        <a:lnSpc>
                          <a:spcPct val="115000"/>
                        </a:lnSpc>
                        <a:spcBef>
                          <a:spcPts val="0"/>
                        </a:spcBef>
                        <a:spcAft>
                          <a:spcPts val="1000"/>
                        </a:spcAft>
                      </a:pPr>
                      <a:r>
                        <a:rPr lang="en-US" sz="1800" b="1" dirty="0" smtClean="0">
                          <a:solidFill>
                            <a:schemeClr val="tx1">
                              <a:lumMod val="65000"/>
                              <a:lumOff val="35000"/>
                            </a:schemeClr>
                          </a:solidFill>
                          <a:effectLst/>
                        </a:rPr>
                        <a:t>Banks</a:t>
                      </a:r>
                      <a:r>
                        <a:rPr lang="en-US" sz="1800" b="1" baseline="0" dirty="0" smtClean="0">
                          <a:solidFill>
                            <a:schemeClr val="tx1">
                              <a:lumMod val="65000"/>
                              <a:lumOff val="35000"/>
                            </a:schemeClr>
                          </a:solidFill>
                          <a:effectLst/>
                        </a:rPr>
                        <a:t> </a:t>
                      </a:r>
                      <a:r>
                        <a:rPr lang="en-US" sz="1800" b="1" dirty="0" smtClean="0">
                          <a:solidFill>
                            <a:schemeClr val="tx1">
                              <a:lumMod val="65000"/>
                              <a:lumOff val="35000"/>
                            </a:schemeClr>
                          </a:solidFill>
                          <a:effectLst/>
                        </a:rPr>
                        <a:t>Rate of Interest</a:t>
                      </a:r>
                      <a:endParaRPr lang="en-US" sz="18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hMerge="1">
                  <a:txBody>
                    <a:bodyPr/>
                    <a:lstStyle/>
                    <a:p>
                      <a:endParaRPr lang="en-US"/>
                    </a:p>
                  </a:txBody>
                  <a:tcPr/>
                </a:tc>
              </a:tr>
              <a:tr h="447772">
                <a:tc vMerge="1">
                  <a:txBody>
                    <a:bodyPr/>
                    <a:lstStyle/>
                    <a:p>
                      <a:endParaRPr lang="en-US"/>
                    </a:p>
                  </a:txBody>
                  <a:tcPr/>
                </a:tc>
                <a:tc>
                  <a:txBody>
                    <a:bodyPr/>
                    <a:lstStyle/>
                    <a:p>
                      <a:pPr marL="0" marR="0" lvl="0" algn="ctr">
                        <a:lnSpc>
                          <a:spcPct val="115000"/>
                        </a:lnSpc>
                        <a:spcBef>
                          <a:spcPts val="0"/>
                        </a:spcBef>
                        <a:spcAft>
                          <a:spcPts val="1000"/>
                        </a:spcAft>
                      </a:pPr>
                      <a:r>
                        <a:rPr lang="en-US" sz="1600" b="1" dirty="0" smtClean="0">
                          <a:solidFill>
                            <a:schemeClr val="tx1">
                              <a:lumMod val="65000"/>
                              <a:lumOff val="35000"/>
                            </a:schemeClr>
                          </a:solidFill>
                          <a:effectLst/>
                          <a:latin typeface="Calibri"/>
                          <a:ea typeface="Calibri"/>
                          <a:cs typeface="Times New Roman"/>
                        </a:rPr>
                        <a:t>Minimum</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algn="ctr"/>
                      <a:r>
                        <a:rPr lang="en-US" sz="1600" b="1" dirty="0" smtClean="0">
                          <a:solidFill>
                            <a:schemeClr val="tx1">
                              <a:lumMod val="65000"/>
                              <a:lumOff val="35000"/>
                            </a:schemeClr>
                          </a:solidFill>
                          <a:latin typeface="+mn-lt"/>
                        </a:rPr>
                        <a:t>Maximum</a:t>
                      </a:r>
                      <a:endParaRPr lang="en-US" sz="1600" b="1" dirty="0">
                        <a:solidFill>
                          <a:schemeClr val="tx1">
                            <a:lumMod val="65000"/>
                            <a:lumOff val="35000"/>
                          </a:schemeClr>
                        </a:solidFill>
                        <a:latin typeface="+mn-lt"/>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lvl="0" algn="ctr">
                        <a:lnSpc>
                          <a:spcPct val="115000"/>
                        </a:lnSpc>
                        <a:spcBef>
                          <a:spcPts val="0"/>
                        </a:spcBef>
                        <a:spcAft>
                          <a:spcPts val="1000"/>
                        </a:spcAft>
                      </a:pPr>
                      <a:r>
                        <a:rPr lang="en-US" sz="1600" b="1" dirty="0" smtClean="0">
                          <a:solidFill>
                            <a:schemeClr val="tx1">
                              <a:lumMod val="65000"/>
                              <a:lumOff val="35000"/>
                            </a:schemeClr>
                          </a:solidFill>
                          <a:effectLst/>
                          <a:latin typeface="Calibri"/>
                          <a:ea typeface="Calibri"/>
                          <a:cs typeface="Times New Roman"/>
                        </a:rPr>
                        <a:t>Minimum</a:t>
                      </a:r>
                      <a:endParaRPr lang="en-US" sz="1600" b="1" dirty="0">
                        <a:solidFill>
                          <a:schemeClr val="tx1">
                            <a:lumMod val="65000"/>
                            <a:lumOff val="35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algn="ctr"/>
                      <a:r>
                        <a:rPr lang="en-US" sz="1600" b="1" dirty="0" smtClean="0">
                          <a:solidFill>
                            <a:schemeClr val="tx1">
                              <a:lumMod val="65000"/>
                              <a:lumOff val="35000"/>
                            </a:schemeClr>
                          </a:solidFill>
                          <a:latin typeface="+mn-lt"/>
                        </a:rPr>
                        <a:t>Maximum</a:t>
                      </a:r>
                      <a:endParaRPr lang="en-US" sz="1600" b="1" dirty="0">
                        <a:solidFill>
                          <a:schemeClr val="tx1">
                            <a:lumMod val="65000"/>
                            <a:lumOff val="35000"/>
                          </a:schemeClr>
                        </a:solidFill>
                        <a:latin typeface="+mn-lt"/>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87036">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mn-lt"/>
                          <a:ea typeface="+mn-ea"/>
                          <a:cs typeface="+mn-cs"/>
                        </a:rPr>
                        <a:t>1</a:t>
                      </a:r>
                      <a:r>
                        <a:rPr lang="en-US" sz="1400" b="1" baseline="30000" dirty="0" smtClean="0">
                          <a:solidFill>
                            <a:schemeClr val="tx2">
                              <a:lumMod val="50000"/>
                            </a:schemeClr>
                          </a:solidFill>
                          <a:effectLst/>
                          <a:latin typeface="+mn-lt"/>
                          <a:ea typeface="+mn-ea"/>
                          <a:cs typeface="+mn-cs"/>
                        </a:rPr>
                        <a:t>st</a:t>
                      </a:r>
                      <a:r>
                        <a:rPr lang="en-US" sz="1400" b="1" baseline="0" dirty="0" smtClean="0">
                          <a:solidFill>
                            <a:schemeClr val="tx2">
                              <a:lumMod val="50000"/>
                            </a:schemeClr>
                          </a:solidFill>
                          <a:effectLst/>
                          <a:latin typeface="+mn-lt"/>
                          <a:ea typeface="+mn-ea"/>
                          <a:cs typeface="+mn-cs"/>
                        </a:rPr>
                        <a:t> Year</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9.50% </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400" b="1" dirty="0" smtClean="0">
                          <a:solidFill>
                            <a:schemeClr val="tx2">
                              <a:lumMod val="50000"/>
                            </a:schemeClr>
                          </a:solidFill>
                          <a:effectLst/>
                        </a:rPr>
                        <a:t>10.00% </a:t>
                      </a:r>
                      <a:endParaRPr lang="en-US" sz="1400" b="1" dirty="0" smtClean="0">
                        <a:solidFill>
                          <a:schemeClr val="tx2">
                            <a:lumMod val="50000"/>
                          </a:schemeClr>
                        </a:solidFill>
                        <a:effectLst/>
                        <a:latin typeface="+mn-lt"/>
                        <a:ea typeface="Calibri"/>
                        <a:cs typeface="Times New Roman"/>
                      </a:endParaRPr>
                    </a:p>
                  </a:txBody>
                  <a:tcPr marL="68580" marR="68580" marT="0" marB="91440" anchor="b">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3.5%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7.75%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22455">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2</a:t>
                      </a:r>
                      <a:r>
                        <a:rPr lang="en-US" sz="1400" b="1" baseline="30000" dirty="0" smtClean="0">
                          <a:solidFill>
                            <a:schemeClr val="tx2">
                              <a:lumMod val="50000"/>
                            </a:schemeClr>
                          </a:solidFill>
                          <a:effectLst/>
                        </a:rPr>
                        <a:t>nd</a:t>
                      </a:r>
                      <a:r>
                        <a:rPr lang="en-US" sz="1400" b="1" baseline="0" dirty="0" smtClean="0">
                          <a:solidFill>
                            <a:schemeClr val="tx2">
                              <a:lumMod val="50000"/>
                            </a:schemeClr>
                          </a:solidFill>
                          <a:effectLst/>
                        </a:rPr>
                        <a:t> </a:t>
                      </a:r>
                      <a:r>
                        <a:rPr lang="en-US" sz="1400" b="1" dirty="0" smtClean="0">
                          <a:solidFill>
                            <a:schemeClr val="tx2">
                              <a:lumMod val="50000"/>
                            </a:schemeClr>
                          </a:solidFill>
                          <a:effectLst/>
                        </a:rPr>
                        <a:t>Year</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10.00%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10.50% </a:t>
                      </a:r>
                      <a:endParaRPr lang="en-US" sz="1400" b="1" dirty="0">
                        <a:solidFill>
                          <a:schemeClr val="tx2">
                            <a:lumMod val="50000"/>
                          </a:schemeClr>
                        </a:solidFill>
                        <a:effectLst/>
                        <a:latin typeface="Calibri"/>
                        <a:ea typeface="Calibri"/>
                        <a:cs typeface="Times New Roman"/>
                      </a:endParaRPr>
                    </a:p>
                  </a:txBody>
                  <a:tcPr marL="68580" marR="68580" marT="0" marB="91440" anchor="b">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rPr>
                        <a:t>5.25% </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9.50%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22455">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3</a:t>
                      </a:r>
                      <a:r>
                        <a:rPr lang="en-US" sz="1400" b="1" baseline="30000" dirty="0" smtClean="0">
                          <a:solidFill>
                            <a:schemeClr val="tx2">
                              <a:lumMod val="50000"/>
                            </a:schemeClr>
                          </a:solidFill>
                          <a:effectLst/>
                          <a:latin typeface="Calibri"/>
                          <a:ea typeface="Calibri"/>
                          <a:cs typeface="Times New Roman"/>
                        </a:rPr>
                        <a:t>rd</a:t>
                      </a:r>
                      <a:r>
                        <a:rPr lang="en-US" sz="1400" b="1" dirty="0" smtClean="0">
                          <a:solidFill>
                            <a:schemeClr val="tx2">
                              <a:lumMod val="50000"/>
                            </a:schemeClr>
                          </a:solidFill>
                          <a:effectLst/>
                          <a:latin typeface="Calibri"/>
                          <a:ea typeface="Calibri"/>
                          <a:cs typeface="Times New Roman"/>
                        </a:rPr>
                        <a:t> Year</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11.00%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11.50%</a:t>
                      </a:r>
                      <a:endParaRPr lang="en-US" sz="1400" b="1" dirty="0">
                        <a:solidFill>
                          <a:schemeClr val="tx2">
                            <a:lumMod val="50000"/>
                          </a:schemeClr>
                        </a:solidFill>
                        <a:effectLst/>
                        <a:latin typeface="Calibri"/>
                        <a:ea typeface="Calibri"/>
                        <a:cs typeface="Times New Roman"/>
                      </a:endParaRPr>
                    </a:p>
                  </a:txBody>
                  <a:tcPr marL="68580" marR="68580" marT="0" marB="91440" anchor="b">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6.40%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9.25%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r h="422455">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5</a:t>
                      </a:r>
                      <a:r>
                        <a:rPr lang="en-US" sz="1400" b="1" baseline="0" dirty="0" smtClean="0">
                          <a:solidFill>
                            <a:schemeClr val="tx2">
                              <a:lumMod val="50000"/>
                            </a:schemeClr>
                          </a:solidFill>
                          <a:effectLst/>
                          <a:latin typeface="Calibri"/>
                          <a:ea typeface="Calibri"/>
                          <a:cs typeface="Times New Roman"/>
                        </a:rPr>
                        <a:t> Years or above</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12.00%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12.75%</a:t>
                      </a:r>
                      <a:endParaRPr lang="en-US" sz="1400" b="1" dirty="0">
                        <a:solidFill>
                          <a:schemeClr val="tx2">
                            <a:lumMod val="50000"/>
                          </a:schemeClr>
                        </a:solidFill>
                        <a:effectLst/>
                        <a:latin typeface="Calibri"/>
                        <a:ea typeface="Calibri"/>
                        <a:cs typeface="Times New Roman"/>
                      </a:endParaRPr>
                    </a:p>
                  </a:txBody>
                  <a:tcPr marL="68580" marR="68580" marT="0" marB="91440" anchor="b">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6.50%</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c>
                  <a:txBody>
                    <a:bodyPr/>
                    <a:lstStyle/>
                    <a:p>
                      <a:pPr marL="0" marR="0" algn="ctr">
                        <a:lnSpc>
                          <a:spcPct val="115000"/>
                        </a:lnSpc>
                        <a:spcBef>
                          <a:spcPts val="0"/>
                        </a:spcBef>
                        <a:spcAft>
                          <a:spcPts val="1000"/>
                        </a:spcAft>
                      </a:pPr>
                      <a:r>
                        <a:rPr lang="en-US" sz="1400" b="1" dirty="0" smtClean="0">
                          <a:solidFill>
                            <a:schemeClr val="tx2">
                              <a:lumMod val="50000"/>
                            </a:schemeClr>
                          </a:solidFill>
                          <a:effectLst/>
                          <a:latin typeface="Calibri"/>
                          <a:ea typeface="Calibri"/>
                          <a:cs typeface="Times New Roman"/>
                        </a:rPr>
                        <a:t>8.25%</a:t>
                      </a:r>
                      <a:endParaRPr lang="en-US" sz="1400" b="1" dirty="0">
                        <a:solidFill>
                          <a:schemeClr val="tx2">
                            <a:lumMod val="50000"/>
                          </a:schemeClr>
                        </a:solidFill>
                        <a:effectLst/>
                        <a:latin typeface="Calibri"/>
                        <a:ea typeface="Calibri"/>
                        <a:cs typeface="Times New Roman"/>
                      </a:endParaRPr>
                    </a:p>
                  </a:txBody>
                  <a:tcPr marL="68580" marR="68580" marT="0" marB="0" anchor="ctr">
                    <a:gradFill>
                      <a:gsLst>
                        <a:gs pos="100000">
                          <a:schemeClr val="accent5">
                            <a:lumMod val="20000"/>
                            <a:lumOff val="80000"/>
                            <a:alpha val="3000"/>
                          </a:schemeClr>
                        </a:gs>
                        <a:gs pos="50000">
                          <a:schemeClr val="accent5">
                            <a:lumMod val="20000"/>
                            <a:lumOff val="80000"/>
                          </a:schemeClr>
                        </a:gs>
                        <a:gs pos="0">
                          <a:schemeClr val="accent5">
                            <a:lumMod val="20000"/>
                            <a:lumOff val="80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gradFill>
                  </a:tcPr>
                </a:tc>
              </a:tr>
            </a:tbl>
          </a:graphicData>
        </a:graphic>
      </p:graphicFrame>
      <p:sp>
        <p:nvSpPr>
          <p:cNvPr id="7" name="Rectangle 6"/>
          <p:cNvSpPr/>
          <p:nvPr/>
        </p:nvSpPr>
        <p:spPr>
          <a:xfrm>
            <a:off x="12648" y="1815990"/>
            <a:ext cx="8596544" cy="685800"/>
          </a:xfrm>
          <a:prstGeom prst="rect">
            <a:avLst/>
          </a:prstGeom>
          <a:noFill/>
          <a:ln>
            <a:noFill/>
          </a:ln>
          <a:effectLst/>
        </p:spPr>
        <p:style>
          <a:lnRef idx="2">
            <a:schemeClr val="accent2"/>
          </a:lnRef>
          <a:fillRef idx="1">
            <a:schemeClr val="lt1"/>
          </a:fillRef>
          <a:effectRef idx="0">
            <a:schemeClr val="accent2"/>
          </a:effectRef>
          <a:fontRef idx="minor">
            <a:schemeClr val="dk1"/>
          </a:fontRef>
        </p:style>
        <p:txBody>
          <a:bodyPr rtlCol="0" anchor="t"/>
          <a:lstStyle/>
          <a:p>
            <a:pPr algn="ctr"/>
            <a:r>
              <a:rPr lang="en-US" sz="3600" b="1" dirty="0" smtClean="0">
                <a:solidFill>
                  <a:schemeClr val="tx2"/>
                </a:solidFill>
              </a:rPr>
              <a:t>Comparison of ROI With Banks (RD)</a:t>
            </a:r>
            <a:endParaRPr lang="en-US" b="1" dirty="0">
              <a:solidFill>
                <a:schemeClr val="tx2"/>
              </a:solidFill>
            </a:endParaRPr>
          </a:p>
        </p:txBody>
      </p:sp>
    </p:spTree>
    <p:extLst>
      <p:ext uri="{BB962C8B-B14F-4D97-AF65-F5344CB8AC3E}">
        <p14:creationId xmlns="" xmlns:p14="http://schemas.microsoft.com/office/powerpoint/2010/main" val="412736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Tree>
    <p:extLst>
      <p:ext uri="{BB962C8B-B14F-4D97-AF65-F5344CB8AC3E}">
        <p14:creationId xmlns="" xmlns:p14="http://schemas.microsoft.com/office/powerpoint/2010/main" val="2746663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21154244">
            <a:off x="3415035" y="5266715"/>
            <a:ext cx="5728965" cy="1591283"/>
          </a:xfrm>
          <a:prstGeom prst="rect">
            <a:avLst/>
          </a:prstGeom>
        </p:spPr>
      </p:pic>
      <p:sp>
        <p:nvSpPr>
          <p:cNvPr id="4" name="TextBox 3"/>
          <p:cNvSpPr txBox="1"/>
          <p:nvPr/>
        </p:nvSpPr>
        <p:spPr>
          <a:xfrm>
            <a:off x="228599" y="1585560"/>
            <a:ext cx="8009351" cy="5078313"/>
          </a:xfrm>
          <a:prstGeom prst="rect">
            <a:avLst/>
          </a:prstGeom>
          <a:noFill/>
        </p:spPr>
        <p:txBody>
          <a:bodyPr wrap="square" rtlCol="0">
            <a:spAutoFit/>
          </a:bodyPr>
          <a:lstStyle/>
          <a:p>
            <a:pPr algn="just"/>
            <a:r>
              <a:rPr lang="en-US" dirty="0">
                <a:solidFill>
                  <a:schemeClr val="tx1">
                    <a:lumMod val="65000"/>
                    <a:lumOff val="35000"/>
                  </a:schemeClr>
                </a:solidFill>
                <a:latin typeface="Arial Narrow" pitchFamily="34" charset="0"/>
              </a:rPr>
              <a:t>The society is now looking forward to obtain license to operate in other states of the country, for which requisite is being done and is hopeful to get the license to operate in others states of the country by this calendar year. Thereafter, the society intends to approach RBI to get a formal license to act as a bank</a:t>
            </a:r>
            <a:r>
              <a:rPr lang="en-US" dirty="0" smtClean="0">
                <a:solidFill>
                  <a:schemeClr val="tx1">
                    <a:lumMod val="65000"/>
                    <a:lumOff val="35000"/>
                  </a:schemeClr>
                </a:solidFill>
                <a:latin typeface="Arial Narrow" pitchFamily="34" charset="0"/>
              </a:rPr>
              <a:t>.</a:t>
            </a:r>
          </a:p>
          <a:p>
            <a:pPr algn="just"/>
            <a:endParaRPr lang="en-US" dirty="0" smtClean="0">
              <a:solidFill>
                <a:schemeClr val="tx1">
                  <a:lumMod val="65000"/>
                  <a:lumOff val="35000"/>
                </a:schemeClr>
              </a:solidFill>
              <a:latin typeface="Arial Narrow" pitchFamily="34" charset="0"/>
            </a:endParaRPr>
          </a:p>
          <a:p>
            <a:pPr algn="just"/>
            <a:r>
              <a:rPr lang="en-US" dirty="0" smtClean="0">
                <a:solidFill>
                  <a:schemeClr val="tx1">
                    <a:lumMod val="65000"/>
                    <a:lumOff val="35000"/>
                  </a:schemeClr>
                </a:solidFill>
                <a:latin typeface="Arial Narrow" pitchFamily="34" charset="0"/>
              </a:rPr>
              <a:t>The company is run by highly qualified professionals under the able and dynamic guidance of  </a:t>
            </a:r>
            <a:r>
              <a:rPr lang="en-US" dirty="0" err="1" smtClean="0">
                <a:solidFill>
                  <a:schemeClr val="tx1">
                    <a:lumMod val="65000"/>
                    <a:lumOff val="35000"/>
                  </a:schemeClr>
                </a:solidFill>
                <a:latin typeface="Arial Narrow" pitchFamily="34" charset="0"/>
              </a:rPr>
              <a:t>Er</a:t>
            </a:r>
            <a:r>
              <a:rPr lang="en-US" dirty="0" smtClean="0">
                <a:solidFill>
                  <a:schemeClr val="tx1">
                    <a:lumMod val="65000"/>
                    <a:lumOff val="35000"/>
                  </a:schemeClr>
                </a:solidFill>
                <a:latin typeface="Arial Narrow" pitchFamily="34" charset="0"/>
              </a:rPr>
              <a:t>. </a:t>
            </a:r>
            <a:r>
              <a:rPr lang="en-US" dirty="0" err="1" smtClean="0">
                <a:solidFill>
                  <a:schemeClr val="tx1">
                    <a:lumMod val="65000"/>
                    <a:lumOff val="35000"/>
                  </a:schemeClr>
                </a:solidFill>
                <a:latin typeface="Arial Narrow" pitchFamily="34" charset="0"/>
              </a:rPr>
              <a:t>Nalin</a:t>
            </a:r>
            <a:r>
              <a:rPr lang="en-US" dirty="0" smtClean="0">
                <a:solidFill>
                  <a:schemeClr val="tx1">
                    <a:lumMod val="65000"/>
                    <a:lumOff val="35000"/>
                  </a:schemeClr>
                </a:solidFill>
                <a:latin typeface="Arial Narrow" pitchFamily="34" charset="0"/>
              </a:rPr>
              <a:t> </a:t>
            </a:r>
            <a:r>
              <a:rPr lang="en-US" dirty="0" err="1" smtClean="0">
                <a:solidFill>
                  <a:schemeClr val="tx1">
                    <a:lumMod val="65000"/>
                    <a:lumOff val="35000"/>
                  </a:schemeClr>
                </a:solidFill>
                <a:latin typeface="Arial Narrow" pitchFamily="34" charset="0"/>
              </a:rPr>
              <a:t>Tayal</a:t>
            </a:r>
            <a:r>
              <a:rPr lang="en-US" dirty="0" smtClean="0">
                <a:solidFill>
                  <a:schemeClr val="tx1">
                    <a:lumMod val="65000"/>
                    <a:lumOff val="35000"/>
                  </a:schemeClr>
                </a:solidFill>
                <a:latin typeface="Arial Narrow" pitchFamily="34" charset="0"/>
              </a:rPr>
              <a:t>, Managing Director, </a:t>
            </a:r>
            <a:r>
              <a:rPr lang="en-US" dirty="0" err="1" smtClean="0">
                <a:solidFill>
                  <a:schemeClr val="tx1">
                    <a:lumMod val="65000"/>
                    <a:lumOff val="35000"/>
                  </a:schemeClr>
                </a:solidFill>
                <a:latin typeface="Arial Narrow" pitchFamily="34" charset="0"/>
              </a:rPr>
              <a:t>Er</a:t>
            </a:r>
            <a:r>
              <a:rPr lang="en-US" dirty="0" smtClean="0">
                <a:solidFill>
                  <a:schemeClr val="tx1">
                    <a:lumMod val="65000"/>
                    <a:lumOff val="35000"/>
                  </a:schemeClr>
                </a:solidFill>
                <a:latin typeface="Arial Narrow" pitchFamily="34" charset="0"/>
              </a:rPr>
              <a:t>. </a:t>
            </a:r>
            <a:r>
              <a:rPr lang="en-US" dirty="0" err="1" smtClean="0">
                <a:solidFill>
                  <a:schemeClr val="tx1">
                    <a:lumMod val="65000"/>
                    <a:lumOff val="35000"/>
                  </a:schemeClr>
                </a:solidFill>
                <a:latin typeface="Arial Narrow" pitchFamily="34" charset="0"/>
              </a:rPr>
              <a:t>Nitin</a:t>
            </a:r>
            <a:r>
              <a:rPr lang="en-US" dirty="0" smtClean="0">
                <a:solidFill>
                  <a:schemeClr val="tx1">
                    <a:lumMod val="65000"/>
                    <a:lumOff val="35000"/>
                  </a:schemeClr>
                </a:solidFill>
                <a:latin typeface="Arial Narrow" pitchFamily="34" charset="0"/>
              </a:rPr>
              <a:t> </a:t>
            </a:r>
            <a:r>
              <a:rPr lang="en-US" dirty="0" err="1" smtClean="0">
                <a:solidFill>
                  <a:schemeClr val="tx1">
                    <a:lumMod val="65000"/>
                    <a:lumOff val="35000"/>
                  </a:schemeClr>
                </a:solidFill>
                <a:latin typeface="Arial Narrow" pitchFamily="34" charset="0"/>
              </a:rPr>
              <a:t>Tayal</a:t>
            </a:r>
            <a:r>
              <a:rPr lang="en-US" dirty="0" smtClean="0">
                <a:solidFill>
                  <a:schemeClr val="tx1">
                    <a:lumMod val="65000"/>
                    <a:lumOff val="35000"/>
                  </a:schemeClr>
                </a:solidFill>
                <a:latin typeface="Arial Narrow" pitchFamily="34" charset="0"/>
              </a:rPr>
              <a:t> Executive Director and a team of professionals. </a:t>
            </a:r>
          </a:p>
          <a:p>
            <a:pPr algn="just"/>
            <a:endParaRPr lang="en-US" dirty="0" smtClean="0">
              <a:solidFill>
                <a:schemeClr val="tx1">
                  <a:lumMod val="65000"/>
                  <a:lumOff val="35000"/>
                </a:schemeClr>
              </a:solidFill>
              <a:latin typeface="Arial Narrow" pitchFamily="34" charset="0"/>
            </a:endParaRPr>
          </a:p>
          <a:p>
            <a:pPr algn="just"/>
            <a:r>
              <a:rPr lang="en-US" dirty="0" smtClean="0">
                <a:solidFill>
                  <a:schemeClr val="tx1">
                    <a:lumMod val="65000"/>
                    <a:lumOff val="35000"/>
                  </a:schemeClr>
                </a:solidFill>
                <a:latin typeface="Arial Narrow" pitchFamily="34" charset="0"/>
              </a:rPr>
              <a:t>The group is diversified into five verticals </a:t>
            </a:r>
            <a:r>
              <a:rPr lang="en-US" dirty="0" err="1" smtClean="0">
                <a:solidFill>
                  <a:schemeClr val="tx1">
                    <a:lumMod val="65000"/>
                    <a:lumOff val="35000"/>
                  </a:schemeClr>
                </a:solidFill>
                <a:latin typeface="Arial Narrow" pitchFamily="34" charset="0"/>
              </a:rPr>
              <a:t>viz</a:t>
            </a:r>
            <a:r>
              <a:rPr lang="en-US" dirty="0" smtClean="0">
                <a:solidFill>
                  <a:schemeClr val="tx1">
                    <a:lumMod val="65000"/>
                    <a:lumOff val="35000"/>
                  </a:schemeClr>
                </a:solidFill>
                <a:latin typeface="Arial Narrow" pitchFamily="34" charset="0"/>
              </a:rPr>
              <a:t>:</a:t>
            </a:r>
          </a:p>
          <a:p>
            <a:pPr marL="285750" indent="-285750" algn="just">
              <a:buFont typeface="Arial" pitchFamily="34" charset="0"/>
              <a:buChar char="•"/>
            </a:pPr>
            <a:r>
              <a:rPr lang="en-US" dirty="0" smtClean="0">
                <a:solidFill>
                  <a:schemeClr val="tx1">
                    <a:lumMod val="65000"/>
                    <a:lumOff val="35000"/>
                  </a:schemeClr>
                </a:solidFill>
                <a:latin typeface="Arial Narrow" pitchFamily="34" charset="0"/>
              </a:rPr>
              <a:t>Technical Consultancy</a:t>
            </a:r>
          </a:p>
          <a:p>
            <a:pPr marL="285750" indent="-285750" algn="just">
              <a:buFont typeface="Arial" pitchFamily="34" charset="0"/>
              <a:buChar char="•"/>
            </a:pPr>
            <a:r>
              <a:rPr lang="en-US" dirty="0" smtClean="0">
                <a:solidFill>
                  <a:schemeClr val="tx1">
                    <a:lumMod val="65000"/>
                    <a:lumOff val="35000"/>
                  </a:schemeClr>
                </a:solidFill>
                <a:latin typeface="Arial Narrow" pitchFamily="34" charset="0"/>
              </a:rPr>
              <a:t>Legal Consultancy</a:t>
            </a:r>
          </a:p>
          <a:p>
            <a:pPr marL="285750" indent="-285750" algn="just">
              <a:buFont typeface="Arial" pitchFamily="34" charset="0"/>
              <a:buChar char="•"/>
            </a:pPr>
            <a:r>
              <a:rPr lang="en-US" dirty="0" smtClean="0">
                <a:solidFill>
                  <a:schemeClr val="tx1">
                    <a:lumMod val="65000"/>
                    <a:lumOff val="35000"/>
                  </a:schemeClr>
                </a:solidFill>
                <a:latin typeface="Arial Narrow" pitchFamily="34" charset="0"/>
              </a:rPr>
              <a:t>NPA Management</a:t>
            </a:r>
          </a:p>
          <a:p>
            <a:pPr marL="285750" indent="-285750" algn="just">
              <a:buFont typeface="Arial" pitchFamily="34" charset="0"/>
              <a:buChar char="•"/>
            </a:pPr>
            <a:r>
              <a:rPr lang="en-US" dirty="0" smtClean="0">
                <a:solidFill>
                  <a:schemeClr val="tx1">
                    <a:lumMod val="65000"/>
                    <a:lumOff val="35000"/>
                  </a:schemeClr>
                </a:solidFill>
                <a:latin typeface="Arial Narrow" pitchFamily="34" charset="0"/>
              </a:rPr>
              <a:t>Thrift &amp; Credit Society</a:t>
            </a:r>
          </a:p>
          <a:p>
            <a:pPr marL="285750" indent="-285750" algn="just">
              <a:buFont typeface="Arial" pitchFamily="34" charset="0"/>
              <a:buChar char="•"/>
            </a:pPr>
            <a:r>
              <a:rPr lang="en-US" dirty="0" smtClean="0">
                <a:solidFill>
                  <a:schemeClr val="tx1">
                    <a:lumMod val="65000"/>
                    <a:lumOff val="35000"/>
                  </a:schemeClr>
                </a:solidFill>
                <a:latin typeface="Arial Narrow" pitchFamily="34" charset="0"/>
              </a:rPr>
              <a:t>Merchant Banking</a:t>
            </a:r>
          </a:p>
          <a:p>
            <a:pPr algn="just"/>
            <a:endParaRPr lang="en-US" dirty="0">
              <a:solidFill>
                <a:schemeClr val="tx1">
                  <a:lumMod val="65000"/>
                  <a:lumOff val="35000"/>
                </a:schemeClr>
              </a:solidFill>
              <a:latin typeface="Arial Narrow" pitchFamily="34" charset="0"/>
            </a:endParaRPr>
          </a:p>
          <a:p>
            <a:pPr algn="just"/>
            <a:r>
              <a:rPr lang="en-US" dirty="0" smtClean="0">
                <a:solidFill>
                  <a:schemeClr val="tx1">
                    <a:lumMod val="65000"/>
                    <a:lumOff val="35000"/>
                  </a:schemeClr>
                </a:solidFill>
                <a:latin typeface="Arial Narrow" pitchFamily="34" charset="0"/>
              </a:rPr>
              <a:t>Company is in the process of establishing an Asset Reconstruction Company in the name &amp; style of Genesis Asset Reconstructions Limited.</a:t>
            </a:r>
            <a:endParaRPr lang="en-US" dirty="0">
              <a:solidFill>
                <a:schemeClr val="tx1">
                  <a:lumMod val="65000"/>
                  <a:lumOff val="35000"/>
                </a:schemeClr>
              </a:solidFill>
              <a:latin typeface="Arial Narrow" pitchFamily="34" charset="0"/>
            </a:endParaRPr>
          </a:p>
        </p:txBody>
      </p:sp>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10" name="Title 1"/>
          <p:cNvSpPr txBox="1">
            <a:spLocks/>
          </p:cNvSpPr>
          <p:nvPr/>
        </p:nvSpPr>
        <p:spPr>
          <a:xfrm>
            <a:off x="810744" y="1124700"/>
            <a:ext cx="6767867" cy="7296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dirty="0" smtClean="0">
                <a:solidFill>
                  <a:schemeClr val="tx2">
                    <a:lumMod val="75000"/>
                  </a:schemeClr>
                </a:solidFill>
                <a:latin typeface="Lucida Calligraphy" pitchFamily="66" charset="0"/>
              </a:rPr>
              <a:t>Our Vision &amp; Mission</a:t>
            </a:r>
          </a:p>
          <a:p>
            <a:r>
              <a:rPr lang="en-US" i="1" dirty="0" smtClean="0">
                <a:solidFill>
                  <a:schemeClr val="tx2">
                    <a:lumMod val="75000"/>
                  </a:schemeClr>
                </a:solidFill>
                <a:latin typeface="Lucida Calligraphy" pitchFamily="66" charset="0"/>
              </a:rPr>
              <a:t> </a:t>
            </a:r>
            <a:endParaRPr lang="en-US" i="1" dirty="0">
              <a:solidFill>
                <a:schemeClr val="tx2">
                  <a:lumMod val="75000"/>
                </a:schemeClr>
              </a:solidFill>
              <a:latin typeface="Lucida Calligraphy" pitchFamily="66" charset="0"/>
            </a:endParaRPr>
          </a:p>
        </p:txBody>
      </p:sp>
    </p:spTree>
    <p:extLst>
      <p:ext uri="{BB962C8B-B14F-4D97-AF65-F5344CB8AC3E}">
        <p14:creationId xmlns="" xmlns:p14="http://schemas.microsoft.com/office/powerpoint/2010/main" val="2522172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13" name="Title 1"/>
          <p:cNvSpPr txBox="1">
            <a:spLocks/>
          </p:cNvSpPr>
          <p:nvPr/>
        </p:nvSpPr>
        <p:spPr>
          <a:xfrm>
            <a:off x="227236" y="1371601"/>
            <a:ext cx="8230964" cy="53339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dirty="0" smtClean="0">
                <a:solidFill>
                  <a:schemeClr val="tx2">
                    <a:lumMod val="75000"/>
                  </a:schemeClr>
                </a:solidFill>
                <a:latin typeface="Lucida Calligraphy" pitchFamily="66" charset="0"/>
              </a:rPr>
              <a:t>Functioning / Objective of Society</a:t>
            </a:r>
          </a:p>
          <a:p>
            <a:endParaRPr lang="en-US" sz="5400" i="1" dirty="0">
              <a:solidFill>
                <a:schemeClr val="tx2">
                  <a:lumMod val="75000"/>
                </a:schemeClr>
              </a:solidFill>
              <a:latin typeface="Lucida Calligraphy" pitchFamily="66" charset="0"/>
            </a:endParaRPr>
          </a:p>
        </p:txBody>
      </p:sp>
      <p:sp>
        <p:nvSpPr>
          <p:cNvPr id="14" name="Content Placeholder 5"/>
          <p:cNvSpPr txBox="1">
            <a:spLocks/>
          </p:cNvSpPr>
          <p:nvPr/>
        </p:nvSpPr>
        <p:spPr>
          <a:xfrm>
            <a:off x="117020" y="1883079"/>
            <a:ext cx="8229600" cy="46482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base"/>
            <a:r>
              <a:rPr lang="en-US" sz="1800" dirty="0">
                <a:solidFill>
                  <a:schemeClr val="tx1">
                    <a:lumMod val="65000"/>
                    <a:lumOff val="35000"/>
                  </a:schemeClr>
                </a:solidFill>
                <a:latin typeface="Arial Narrow" pitchFamily="34" charset="0"/>
              </a:rPr>
              <a:t>The society is registered to act as urban corporative society in the state of Punjab. The society is formulated to create awareness amongst citizens / residents towards deposits, accept deposits and give credit to its members for their needs and requirements. The society is so formulated with the objectives of:</a:t>
            </a:r>
            <a:br>
              <a:rPr lang="en-US" sz="1800" dirty="0">
                <a:solidFill>
                  <a:schemeClr val="tx1">
                    <a:lumMod val="65000"/>
                    <a:lumOff val="35000"/>
                  </a:schemeClr>
                </a:solidFill>
                <a:latin typeface="Arial Narrow" pitchFamily="34" charset="0"/>
              </a:rPr>
            </a:br>
            <a:endParaRPr lang="en-US" sz="1800" dirty="0">
              <a:solidFill>
                <a:schemeClr val="tx1">
                  <a:lumMod val="65000"/>
                  <a:lumOff val="35000"/>
                </a:schemeClr>
              </a:solidFill>
              <a:latin typeface="Arial Narrow" pitchFamily="34" charset="0"/>
            </a:endParaRPr>
          </a:p>
          <a:p>
            <a:pPr fontAlgn="base"/>
            <a:r>
              <a:rPr lang="en-US" sz="1800" dirty="0">
                <a:solidFill>
                  <a:schemeClr val="tx1">
                    <a:lumMod val="65000"/>
                    <a:lumOff val="35000"/>
                  </a:schemeClr>
                </a:solidFill>
                <a:latin typeface="Arial Narrow" pitchFamily="34" charset="0"/>
              </a:rPr>
              <a:t>1. Providing micro credit facilities to the poor in urban areas for enabling them to raise their income levels and improve their living standards.</a:t>
            </a:r>
          </a:p>
          <a:p>
            <a:pPr fontAlgn="base"/>
            <a:r>
              <a:rPr lang="en-US" sz="1800" dirty="0">
                <a:solidFill>
                  <a:schemeClr val="tx1">
                    <a:lumMod val="65000"/>
                    <a:lumOff val="35000"/>
                  </a:schemeClr>
                </a:solidFill>
                <a:latin typeface="Arial Narrow" pitchFamily="34" charset="0"/>
              </a:rPr>
              <a:t>2. Provide banking structure to the poor</a:t>
            </a:r>
          </a:p>
          <a:p>
            <a:pPr fontAlgn="base"/>
            <a:r>
              <a:rPr lang="en-US" sz="1800" dirty="0">
                <a:solidFill>
                  <a:schemeClr val="tx1">
                    <a:lumMod val="65000"/>
                    <a:lumOff val="35000"/>
                  </a:schemeClr>
                </a:solidFill>
                <a:latin typeface="Arial Narrow" pitchFamily="34" charset="0"/>
              </a:rPr>
              <a:t>3. Promoting saving habits among the urban poor</a:t>
            </a:r>
          </a:p>
          <a:p>
            <a:pPr fontAlgn="base"/>
            <a:r>
              <a:rPr lang="en-US" sz="1800" dirty="0">
                <a:solidFill>
                  <a:schemeClr val="tx1">
                    <a:lumMod val="65000"/>
                    <a:lumOff val="35000"/>
                  </a:schemeClr>
                </a:solidFill>
                <a:latin typeface="Arial Narrow" pitchFamily="34" charset="0"/>
              </a:rPr>
              <a:t>4. Extend credit facilities to urban poor for</a:t>
            </a:r>
          </a:p>
          <a:p>
            <a:pPr marL="411480" lvl="1" indent="0" fontAlgn="base">
              <a:buNone/>
            </a:pPr>
            <a:r>
              <a:rPr lang="en-US" sz="1800" dirty="0" smtClean="0">
                <a:solidFill>
                  <a:schemeClr val="tx1">
                    <a:lumMod val="65000"/>
                    <a:lumOff val="35000"/>
                  </a:schemeClr>
                </a:solidFill>
                <a:latin typeface="Arial Narrow" pitchFamily="34" charset="0"/>
              </a:rPr>
              <a:t>   a</a:t>
            </a:r>
            <a:r>
              <a:rPr lang="en-US" sz="1800" dirty="0">
                <a:solidFill>
                  <a:schemeClr val="tx1">
                    <a:lumMod val="65000"/>
                    <a:lumOff val="35000"/>
                  </a:schemeClr>
                </a:solidFill>
                <a:latin typeface="Arial Narrow" pitchFamily="34" charset="0"/>
              </a:rPr>
              <a:t>. Income generation activities</a:t>
            </a:r>
          </a:p>
          <a:p>
            <a:pPr marL="411480" lvl="1" indent="0" fontAlgn="base">
              <a:buNone/>
            </a:pPr>
            <a:r>
              <a:rPr lang="en-US" sz="1800" dirty="0" smtClean="0">
                <a:solidFill>
                  <a:schemeClr val="tx1">
                    <a:lumMod val="65000"/>
                    <a:lumOff val="35000"/>
                  </a:schemeClr>
                </a:solidFill>
                <a:latin typeface="Arial Narrow" pitchFamily="34" charset="0"/>
              </a:rPr>
              <a:t>   b</a:t>
            </a:r>
            <a:r>
              <a:rPr lang="en-US" sz="1800" dirty="0">
                <a:solidFill>
                  <a:schemeClr val="tx1">
                    <a:lumMod val="65000"/>
                    <a:lumOff val="35000"/>
                  </a:schemeClr>
                </a:solidFill>
                <a:latin typeface="Arial Narrow" pitchFamily="34" charset="0"/>
              </a:rPr>
              <a:t>. Social needs like housing, education, marriage etc.</a:t>
            </a:r>
          </a:p>
          <a:p>
            <a:pPr marL="411480" lvl="1" indent="0" fontAlgn="base">
              <a:buNone/>
            </a:pPr>
            <a:r>
              <a:rPr lang="en-US" sz="1800" dirty="0" smtClean="0">
                <a:solidFill>
                  <a:schemeClr val="tx1">
                    <a:lumMod val="65000"/>
                    <a:lumOff val="35000"/>
                  </a:schemeClr>
                </a:solidFill>
                <a:latin typeface="Arial Narrow" pitchFamily="34" charset="0"/>
              </a:rPr>
              <a:t>   c</a:t>
            </a:r>
            <a:r>
              <a:rPr lang="en-US" sz="1800" dirty="0">
                <a:solidFill>
                  <a:schemeClr val="tx1">
                    <a:lumMod val="65000"/>
                    <a:lumOff val="35000"/>
                  </a:schemeClr>
                </a:solidFill>
                <a:latin typeface="Arial Narrow" pitchFamily="34" charset="0"/>
              </a:rPr>
              <a:t>. Debt swapping etc.</a:t>
            </a:r>
          </a:p>
          <a:p>
            <a:r>
              <a:rPr lang="en-US" sz="1800" dirty="0">
                <a:solidFill>
                  <a:schemeClr val="tx1">
                    <a:lumMod val="65000"/>
                    <a:lumOff val="35000"/>
                  </a:schemeClr>
                </a:solidFill>
                <a:latin typeface="Arial Narrow" pitchFamily="34" charset="0"/>
              </a:rPr>
              <a:t>Presently, the society is operating from a branch in Ludhiana, which is centrally and ideally located. The branch is fully computerized and technically upgraded.</a:t>
            </a:r>
            <a:r>
              <a:rPr lang="en-US" sz="1800" dirty="0" smtClean="0">
                <a:solidFill>
                  <a:schemeClr val="tx1">
                    <a:lumMod val="65000"/>
                    <a:lumOff val="35000"/>
                  </a:schemeClr>
                </a:solidFill>
                <a:latin typeface="Arial Narrow" pitchFamily="34" charset="0"/>
              </a:rPr>
              <a:t>.</a:t>
            </a:r>
            <a:endParaRPr lang="en-US" sz="1800" dirty="0">
              <a:solidFill>
                <a:schemeClr val="tx1">
                  <a:lumMod val="65000"/>
                  <a:lumOff val="35000"/>
                </a:schemeClr>
              </a:solidFill>
              <a:latin typeface="Arial Narrow" pitchFamily="34" charset="0"/>
            </a:endParaRPr>
          </a:p>
        </p:txBody>
      </p:sp>
    </p:spTree>
    <p:extLst>
      <p:ext uri="{BB962C8B-B14F-4D97-AF65-F5344CB8AC3E}">
        <p14:creationId xmlns="" xmlns:p14="http://schemas.microsoft.com/office/powerpoint/2010/main" val="2706679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6" name="Title 1"/>
          <p:cNvSpPr txBox="1">
            <a:spLocks/>
          </p:cNvSpPr>
          <p:nvPr/>
        </p:nvSpPr>
        <p:spPr>
          <a:xfrm>
            <a:off x="227236" y="1638300"/>
            <a:ext cx="8230964" cy="53339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dirty="0" smtClean="0">
                <a:solidFill>
                  <a:schemeClr val="tx2">
                    <a:lumMod val="75000"/>
                  </a:schemeClr>
                </a:solidFill>
                <a:latin typeface="Lucida Calligraphy" pitchFamily="66" charset="0"/>
              </a:rPr>
              <a:t>Resources Of Funds</a:t>
            </a:r>
          </a:p>
          <a:p>
            <a:endParaRPr lang="en-US" sz="5400" i="1" dirty="0">
              <a:solidFill>
                <a:schemeClr val="tx2">
                  <a:lumMod val="75000"/>
                </a:schemeClr>
              </a:solidFill>
              <a:latin typeface="Lucida Calligraphy" pitchFamily="66" charset="0"/>
            </a:endParaRPr>
          </a:p>
        </p:txBody>
      </p:sp>
      <p:sp>
        <p:nvSpPr>
          <p:cNvPr id="7" name="Content Placeholder 2"/>
          <p:cNvSpPr txBox="1">
            <a:spLocks/>
          </p:cNvSpPr>
          <p:nvPr/>
        </p:nvSpPr>
        <p:spPr>
          <a:xfrm>
            <a:off x="457200" y="2171699"/>
            <a:ext cx="7620000" cy="4312163"/>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n-US" sz="1800" dirty="0">
                <a:solidFill>
                  <a:schemeClr val="tx1">
                    <a:lumMod val="65000"/>
                    <a:lumOff val="35000"/>
                  </a:schemeClr>
                </a:solidFill>
                <a:latin typeface="Arial Narrow" pitchFamily="34" charset="0"/>
              </a:rPr>
              <a:t>The society is issuing equity shares to its members for </a:t>
            </a:r>
            <a:r>
              <a:rPr lang="en-US" sz="1800" dirty="0" smtClean="0">
                <a:solidFill>
                  <a:schemeClr val="tx1">
                    <a:lumMod val="65000"/>
                    <a:lumOff val="35000"/>
                  </a:schemeClr>
                </a:solidFill>
                <a:latin typeface="Arial Narrow" pitchFamily="34" charset="0"/>
              </a:rPr>
              <a:t>Rs.100</a:t>
            </a:r>
            <a:r>
              <a:rPr lang="en-US" sz="1800" dirty="0">
                <a:solidFill>
                  <a:schemeClr val="tx1">
                    <a:lumMod val="65000"/>
                    <a:lumOff val="35000"/>
                  </a:schemeClr>
                </a:solidFill>
                <a:latin typeface="Arial Narrow" pitchFamily="34" charset="0"/>
              </a:rPr>
              <a:t>/- each and is accepting deposits from its members. The society is seeking “channel financing/ refinancing “model and the matter under discussions / considerations with central co-op bank and other PSU banks and private sector banks</a:t>
            </a:r>
            <a:r>
              <a:rPr lang="en-US" sz="1800" dirty="0" smtClean="0">
                <a:solidFill>
                  <a:schemeClr val="tx1">
                    <a:lumMod val="65000"/>
                    <a:lumOff val="35000"/>
                  </a:schemeClr>
                </a:solidFill>
                <a:latin typeface="Arial Narrow" pitchFamily="34" charset="0"/>
              </a:rPr>
              <a:t>. The </a:t>
            </a:r>
            <a:r>
              <a:rPr lang="en-US" sz="1800" dirty="0">
                <a:solidFill>
                  <a:schemeClr val="tx1">
                    <a:lumMod val="65000"/>
                    <a:lumOff val="35000"/>
                  </a:schemeClr>
                </a:solidFill>
                <a:latin typeface="Arial Narrow" pitchFamily="34" charset="0"/>
              </a:rPr>
              <a:t>society is aiming to finance urban poor people, who do not get credit facilities from banks and are forced to borrow money for their needs from private finances who charge heavy interest rates</a:t>
            </a:r>
            <a:r>
              <a:rPr lang="en-US" sz="1800" dirty="0" smtClean="0">
                <a:solidFill>
                  <a:schemeClr val="tx1">
                    <a:lumMod val="65000"/>
                    <a:lumOff val="35000"/>
                  </a:schemeClr>
                </a:solidFill>
                <a:latin typeface="Arial Narrow" pitchFamily="34" charset="0"/>
              </a:rPr>
              <a:t>.</a:t>
            </a:r>
          </a:p>
          <a:p>
            <a:pPr marL="114300" indent="0" algn="just">
              <a:buNone/>
            </a:pPr>
            <a:endParaRPr lang="en-US" sz="2000" dirty="0" smtClean="0">
              <a:solidFill>
                <a:schemeClr val="tx1">
                  <a:lumMod val="65000"/>
                  <a:lumOff val="35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We are also exploring possibilities of borrowing funds from various foreign funds investing in India and other PSU Banks.</a:t>
            </a:r>
          </a:p>
          <a:p>
            <a:pPr marL="0" indent="0" algn="just">
              <a:buFont typeface="Arial" pitchFamily="34" charset="0"/>
              <a:buNone/>
            </a:pPr>
            <a:r>
              <a:rPr lang="en-US" sz="1800" dirty="0" smtClean="0">
                <a:solidFill>
                  <a:schemeClr val="tx1">
                    <a:lumMod val="65000"/>
                    <a:lumOff val="35000"/>
                  </a:schemeClr>
                </a:solidFill>
                <a:latin typeface="Arial Narrow" pitchFamily="34" charset="0"/>
              </a:rPr>
              <a:t>  </a:t>
            </a:r>
          </a:p>
          <a:p>
            <a:pPr algn="just"/>
            <a:r>
              <a:rPr lang="en-US" sz="1800" dirty="0" smtClean="0">
                <a:solidFill>
                  <a:schemeClr val="tx1">
                    <a:lumMod val="65000"/>
                    <a:lumOff val="35000"/>
                  </a:schemeClr>
                </a:solidFill>
                <a:latin typeface="Arial Narrow" pitchFamily="34" charset="0"/>
              </a:rPr>
              <a:t>The society is at present having total business of </a:t>
            </a:r>
            <a:r>
              <a:rPr lang="en-US" sz="1800" dirty="0" smtClean="0">
                <a:solidFill>
                  <a:schemeClr val="tx1">
                    <a:lumMod val="65000"/>
                    <a:lumOff val="35000"/>
                  </a:schemeClr>
                </a:solidFill>
                <a:latin typeface="Rupee Foradian" pitchFamily="34" charset="0"/>
              </a:rPr>
              <a:t>`</a:t>
            </a:r>
            <a:r>
              <a:rPr lang="en-US" sz="1800" dirty="0" smtClean="0">
                <a:solidFill>
                  <a:schemeClr val="tx1">
                    <a:lumMod val="65000"/>
                    <a:lumOff val="35000"/>
                  </a:schemeClr>
                </a:solidFill>
                <a:latin typeface="Arial Narrow" pitchFamily="34" charset="0"/>
              </a:rPr>
              <a:t> 11.14 Cr.</a:t>
            </a:r>
          </a:p>
        </p:txBody>
      </p:sp>
    </p:spTree>
    <p:extLst>
      <p:ext uri="{BB962C8B-B14F-4D97-AF65-F5344CB8AC3E}">
        <p14:creationId xmlns="" xmlns:p14="http://schemas.microsoft.com/office/powerpoint/2010/main" val="43005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6" name="Title 1"/>
          <p:cNvSpPr txBox="1">
            <a:spLocks/>
          </p:cNvSpPr>
          <p:nvPr/>
        </p:nvSpPr>
        <p:spPr>
          <a:xfrm>
            <a:off x="240806" y="1752600"/>
            <a:ext cx="8230964" cy="53339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dirty="0" smtClean="0">
                <a:solidFill>
                  <a:schemeClr val="tx2">
                    <a:lumMod val="75000"/>
                  </a:schemeClr>
                </a:solidFill>
                <a:latin typeface="Lucida Calligraphy" pitchFamily="66" charset="0"/>
              </a:rPr>
              <a:t>Business Profile</a:t>
            </a:r>
          </a:p>
          <a:p>
            <a:endParaRPr lang="en-US" sz="5400" i="1" dirty="0">
              <a:solidFill>
                <a:schemeClr val="tx2">
                  <a:lumMod val="75000"/>
                </a:schemeClr>
              </a:solidFill>
              <a:latin typeface="Lucida Calligraphy" pitchFamily="66" charset="0"/>
            </a:endParaRPr>
          </a:p>
        </p:txBody>
      </p:sp>
      <p:graphicFrame>
        <p:nvGraphicFramePr>
          <p:cNvPr id="7" name="Content Placeholder 5"/>
          <p:cNvGraphicFramePr>
            <a:graphicFrameLocks/>
          </p:cNvGraphicFramePr>
          <p:nvPr>
            <p:extLst>
              <p:ext uri="{D42A27DB-BD31-4B8C-83A1-F6EECF244321}">
                <p14:modId xmlns="" xmlns:p14="http://schemas.microsoft.com/office/powerpoint/2010/main" val="3594745033"/>
              </p:ext>
            </p:extLst>
          </p:nvPr>
        </p:nvGraphicFramePr>
        <p:xfrm>
          <a:off x="546288" y="2430901"/>
          <a:ext cx="7620000" cy="3483432"/>
        </p:xfrm>
        <a:graphic>
          <a:graphicData uri="http://schemas.openxmlformats.org/drawingml/2006/table">
            <a:tbl>
              <a:tblPr firstRow="1" bandRow="1">
                <a:tableStyleId>{5C22544A-7EE6-4342-B048-85BDC9FD1C3A}</a:tableStyleId>
              </a:tblPr>
              <a:tblGrid>
                <a:gridCol w="1905000"/>
                <a:gridCol w="1905000"/>
                <a:gridCol w="1905000"/>
                <a:gridCol w="1905000"/>
              </a:tblGrid>
              <a:tr h="435429">
                <a:tc>
                  <a:txBody>
                    <a:bodyPr/>
                    <a:lstStyle/>
                    <a:p>
                      <a:pPr algn="ctr"/>
                      <a:r>
                        <a:rPr lang="en-US" dirty="0" smtClean="0">
                          <a:solidFill>
                            <a:srgbClr val="FF5050"/>
                          </a:solidFill>
                          <a:latin typeface="Arial Narrow" pitchFamily="34" charset="0"/>
                        </a:rPr>
                        <a:t>Financial</a:t>
                      </a:r>
                      <a:r>
                        <a:rPr lang="en-US" baseline="0" dirty="0" smtClean="0">
                          <a:solidFill>
                            <a:srgbClr val="FF5050"/>
                          </a:solidFill>
                          <a:latin typeface="Arial Narrow" pitchFamily="34" charset="0"/>
                        </a:rPr>
                        <a:t> </a:t>
                      </a:r>
                      <a:r>
                        <a:rPr lang="en-US" dirty="0" smtClean="0">
                          <a:solidFill>
                            <a:srgbClr val="FF5050"/>
                          </a:solidFill>
                          <a:latin typeface="Arial Narrow" pitchFamily="34" charset="0"/>
                        </a:rPr>
                        <a:t>Year</a:t>
                      </a:r>
                      <a:endParaRPr lang="en-US" dirty="0">
                        <a:solidFill>
                          <a:srgbClr val="FF5050"/>
                        </a:solidFill>
                        <a:latin typeface="Arial Narrow" pitchFamily="34" charset="0"/>
                      </a:endParaRPr>
                    </a:p>
                  </a:txBody>
                  <a:tcPr marL="84667" marR="84667">
                    <a:solidFill>
                      <a:schemeClr val="tx2">
                        <a:lumMod val="20000"/>
                        <a:lumOff val="80000"/>
                        <a:alpha val="62000"/>
                      </a:schemeClr>
                    </a:solidFill>
                  </a:tcPr>
                </a:tc>
                <a:tc>
                  <a:txBody>
                    <a:bodyPr/>
                    <a:lstStyle/>
                    <a:p>
                      <a:pPr algn="ctr"/>
                      <a:r>
                        <a:rPr lang="en-US" dirty="0" smtClean="0">
                          <a:solidFill>
                            <a:srgbClr val="FF5050"/>
                          </a:solidFill>
                          <a:latin typeface="Arial Narrow" pitchFamily="34" charset="0"/>
                        </a:rPr>
                        <a:t>Deposits (</a:t>
                      </a:r>
                      <a:r>
                        <a:rPr lang="en-US" dirty="0" smtClean="0">
                          <a:solidFill>
                            <a:srgbClr val="FF5050"/>
                          </a:solidFill>
                          <a:latin typeface="Rupee Foradian" pitchFamily="34" charset="0"/>
                        </a:rPr>
                        <a:t>`</a:t>
                      </a:r>
                      <a:r>
                        <a:rPr lang="en-US" dirty="0" smtClean="0">
                          <a:solidFill>
                            <a:srgbClr val="FF5050"/>
                          </a:solidFill>
                          <a:latin typeface="Arial Narrow" pitchFamily="34" charset="0"/>
                        </a:rPr>
                        <a:t>)</a:t>
                      </a:r>
                      <a:endParaRPr lang="en-US" dirty="0">
                        <a:solidFill>
                          <a:srgbClr val="FF5050"/>
                        </a:solidFill>
                        <a:latin typeface="Arial Narrow" pitchFamily="34" charset="0"/>
                      </a:endParaRPr>
                    </a:p>
                  </a:txBody>
                  <a:tcPr marL="84667" marR="84667">
                    <a:solidFill>
                      <a:schemeClr val="tx2">
                        <a:lumMod val="20000"/>
                        <a:lumOff val="80000"/>
                        <a:alpha val="62000"/>
                      </a:schemeClr>
                    </a:solidFill>
                  </a:tcPr>
                </a:tc>
                <a:tc>
                  <a:txBody>
                    <a:bodyPr/>
                    <a:lstStyle/>
                    <a:p>
                      <a:pPr algn="ctr"/>
                      <a:r>
                        <a:rPr lang="en-US" dirty="0" smtClean="0">
                          <a:solidFill>
                            <a:srgbClr val="FF5050"/>
                          </a:solidFill>
                          <a:latin typeface="Arial Narrow" pitchFamily="34" charset="0"/>
                        </a:rPr>
                        <a:t> Advances (</a:t>
                      </a:r>
                      <a:r>
                        <a:rPr lang="en-US" dirty="0" smtClean="0">
                          <a:solidFill>
                            <a:srgbClr val="FF5050"/>
                          </a:solidFill>
                          <a:latin typeface="Rupee Foradian" pitchFamily="34" charset="0"/>
                        </a:rPr>
                        <a:t>`</a:t>
                      </a:r>
                      <a:r>
                        <a:rPr lang="en-US" dirty="0" smtClean="0">
                          <a:solidFill>
                            <a:srgbClr val="FF5050"/>
                          </a:solidFill>
                          <a:latin typeface="Arial Narrow" pitchFamily="34" charset="0"/>
                        </a:rPr>
                        <a:t>) </a:t>
                      </a:r>
                      <a:endParaRPr lang="en-US" dirty="0">
                        <a:solidFill>
                          <a:srgbClr val="FF5050"/>
                        </a:solidFill>
                        <a:latin typeface="Arial Narrow" pitchFamily="34" charset="0"/>
                      </a:endParaRPr>
                    </a:p>
                  </a:txBody>
                  <a:tcPr marL="84667" marR="84667">
                    <a:solidFill>
                      <a:schemeClr val="tx2">
                        <a:lumMod val="20000"/>
                        <a:lumOff val="80000"/>
                        <a:alpha val="62000"/>
                      </a:schemeClr>
                    </a:solidFill>
                  </a:tcPr>
                </a:tc>
                <a:tc>
                  <a:txBody>
                    <a:bodyPr/>
                    <a:lstStyle/>
                    <a:p>
                      <a:pPr algn="ctr"/>
                      <a:r>
                        <a:rPr lang="en-US" dirty="0" smtClean="0">
                          <a:solidFill>
                            <a:srgbClr val="FF5050"/>
                          </a:solidFill>
                          <a:latin typeface="Arial Narrow" pitchFamily="34" charset="0"/>
                        </a:rPr>
                        <a:t>Profit (</a:t>
                      </a:r>
                      <a:r>
                        <a:rPr lang="en-US" dirty="0" smtClean="0">
                          <a:solidFill>
                            <a:srgbClr val="FF5050"/>
                          </a:solidFill>
                          <a:latin typeface="Rupee Foradian" pitchFamily="34" charset="0"/>
                        </a:rPr>
                        <a:t>`</a:t>
                      </a:r>
                      <a:r>
                        <a:rPr lang="en-US" dirty="0" smtClean="0">
                          <a:solidFill>
                            <a:srgbClr val="FF5050"/>
                          </a:solidFill>
                          <a:latin typeface="Arial Narrow" pitchFamily="34" charset="0"/>
                        </a:rPr>
                        <a:t>)</a:t>
                      </a:r>
                      <a:endParaRPr lang="en-US" dirty="0">
                        <a:solidFill>
                          <a:srgbClr val="FF5050"/>
                        </a:solidFill>
                        <a:latin typeface="Arial Narrow" pitchFamily="34" charset="0"/>
                      </a:endParaRPr>
                    </a:p>
                  </a:txBody>
                  <a:tcPr marL="84667" marR="84667">
                    <a:solidFill>
                      <a:schemeClr val="tx2">
                        <a:lumMod val="20000"/>
                        <a:lumOff val="80000"/>
                        <a:alpha val="62000"/>
                      </a:schemeClr>
                    </a:solidFill>
                  </a:tcPr>
                </a:tc>
              </a:tr>
              <a:tr h="435429">
                <a:tc>
                  <a:txBody>
                    <a:bodyPr/>
                    <a:lstStyle/>
                    <a:p>
                      <a:pPr algn="ctr"/>
                      <a:r>
                        <a:rPr lang="en-US" dirty="0" smtClean="0">
                          <a:latin typeface="Arial Narrow" pitchFamily="34" charset="0"/>
                        </a:rPr>
                        <a:t>2010 – 11</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39,57,418.00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27,26,962.00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24,795.00</a:t>
                      </a:r>
                    </a:p>
                  </a:txBody>
                  <a:tcPr marL="84667" marR="84667">
                    <a:solidFill>
                      <a:schemeClr val="tx2">
                        <a:lumMod val="20000"/>
                        <a:lumOff val="80000"/>
                        <a:alpha val="62000"/>
                      </a:schemeClr>
                    </a:solidFill>
                  </a:tcPr>
                </a:tc>
              </a:tr>
              <a:tr h="435429">
                <a:tc>
                  <a:txBody>
                    <a:bodyPr/>
                    <a:lstStyle/>
                    <a:p>
                      <a:pPr algn="ctr"/>
                      <a:r>
                        <a:rPr lang="en-US" dirty="0" smtClean="0">
                          <a:latin typeface="Arial Narrow" pitchFamily="34" charset="0"/>
                        </a:rPr>
                        <a:t>2011 – 12</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60,42,121.00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50,51,612.00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68,922.00</a:t>
                      </a:r>
                      <a:endParaRPr lang="en-US" dirty="0">
                        <a:latin typeface="Arial Narrow" pitchFamily="34" charset="0"/>
                      </a:endParaRPr>
                    </a:p>
                  </a:txBody>
                  <a:tcPr marL="84667" marR="84667">
                    <a:solidFill>
                      <a:schemeClr val="tx2">
                        <a:lumMod val="20000"/>
                        <a:lumOff val="80000"/>
                        <a:alpha val="62000"/>
                      </a:schemeClr>
                    </a:solidFill>
                  </a:tcPr>
                </a:tc>
              </a:tr>
              <a:tr h="435429">
                <a:tc>
                  <a:txBody>
                    <a:bodyPr/>
                    <a:lstStyle/>
                    <a:p>
                      <a:pPr algn="ctr"/>
                      <a:r>
                        <a:rPr lang="en-US" dirty="0" smtClean="0">
                          <a:latin typeface="Arial Narrow" pitchFamily="34" charset="0"/>
                        </a:rPr>
                        <a:t>2012 – 13</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83,09,090.00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78,01,573.00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4,86,824.00</a:t>
                      </a:r>
                      <a:endParaRPr lang="en-US" dirty="0">
                        <a:latin typeface="Arial Narrow" pitchFamily="34" charset="0"/>
                      </a:endParaRPr>
                    </a:p>
                  </a:txBody>
                  <a:tcPr marL="84667" marR="84667">
                    <a:solidFill>
                      <a:schemeClr val="tx2">
                        <a:lumMod val="20000"/>
                        <a:lumOff val="80000"/>
                        <a:alpha val="62000"/>
                      </a:schemeClr>
                    </a:solidFill>
                  </a:tcPr>
                </a:tc>
              </a:tr>
              <a:tr h="435429">
                <a:tc>
                  <a:txBody>
                    <a:bodyPr/>
                    <a:lstStyle/>
                    <a:p>
                      <a:pPr algn="ctr"/>
                      <a:r>
                        <a:rPr lang="en-US" dirty="0" smtClean="0">
                          <a:latin typeface="Arial Narrow" pitchFamily="34" charset="0"/>
                        </a:rPr>
                        <a:t>2013 – 14</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96,67,025.00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103,53,463.00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14,42,428.00</a:t>
                      </a:r>
                      <a:endParaRPr lang="en-US" dirty="0">
                        <a:latin typeface="Arial Narrow" pitchFamily="34" charset="0"/>
                      </a:endParaRPr>
                    </a:p>
                  </a:txBody>
                  <a:tcPr marL="84667" marR="84667">
                    <a:solidFill>
                      <a:schemeClr val="tx2">
                        <a:lumMod val="20000"/>
                        <a:lumOff val="80000"/>
                        <a:alpha val="62000"/>
                      </a:schemeClr>
                    </a:solidFill>
                  </a:tcPr>
                </a:tc>
              </a:tr>
              <a:tr h="435429">
                <a:tc>
                  <a:txBody>
                    <a:bodyPr/>
                    <a:lstStyle/>
                    <a:p>
                      <a:pPr algn="ctr"/>
                      <a:r>
                        <a:rPr lang="en-US" dirty="0" smtClean="0">
                          <a:latin typeface="Arial Narrow" pitchFamily="34" charset="0"/>
                        </a:rPr>
                        <a:t>2014 – 15</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110,62,301.00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128,90,996.00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29,06,653.00</a:t>
                      </a:r>
                      <a:endParaRPr lang="en-US" dirty="0">
                        <a:latin typeface="Arial Narrow" pitchFamily="34" charset="0"/>
                      </a:endParaRPr>
                    </a:p>
                  </a:txBody>
                  <a:tcPr marL="84667" marR="84667">
                    <a:solidFill>
                      <a:schemeClr val="tx2">
                        <a:lumMod val="20000"/>
                        <a:lumOff val="80000"/>
                        <a:alpha val="62000"/>
                      </a:schemeClr>
                    </a:solidFill>
                  </a:tcPr>
                </a:tc>
              </a:tr>
              <a:tr h="435429">
                <a:tc>
                  <a:txBody>
                    <a:bodyPr/>
                    <a:lstStyle/>
                    <a:p>
                      <a:pPr algn="ctr"/>
                      <a:r>
                        <a:rPr lang="en-US" dirty="0" smtClean="0">
                          <a:latin typeface="Arial Narrow" pitchFamily="34" charset="0"/>
                        </a:rPr>
                        <a:t>2015 – 16</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191,31,369.00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185,68,541.00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16,41,417.00</a:t>
                      </a:r>
                      <a:endParaRPr lang="en-US" dirty="0">
                        <a:latin typeface="Arial Narrow" pitchFamily="34" charset="0"/>
                      </a:endParaRPr>
                    </a:p>
                  </a:txBody>
                  <a:tcPr marL="84667" marR="84667">
                    <a:solidFill>
                      <a:schemeClr val="tx2">
                        <a:lumMod val="20000"/>
                        <a:lumOff val="80000"/>
                        <a:alpha val="62000"/>
                      </a:schemeClr>
                    </a:solidFill>
                  </a:tcPr>
                </a:tc>
              </a:tr>
              <a:tr h="435429">
                <a:tc>
                  <a:txBody>
                    <a:bodyPr/>
                    <a:lstStyle/>
                    <a:p>
                      <a:pPr algn="ctr"/>
                      <a:r>
                        <a:rPr lang="en-US" dirty="0" smtClean="0">
                          <a:latin typeface="Arial Narrow" pitchFamily="34" charset="0"/>
                        </a:rPr>
                        <a:t>2016 – 17 (till date)</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562,83,781.00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551,32,975.00</a:t>
                      </a:r>
                      <a:endParaRPr lang="en-US" dirty="0">
                        <a:latin typeface="Arial Narrow" pitchFamily="34" charset="0"/>
                      </a:endParaRPr>
                    </a:p>
                  </a:txBody>
                  <a:tcPr marL="84667" marR="84667">
                    <a:solidFill>
                      <a:schemeClr val="tx2">
                        <a:lumMod val="20000"/>
                        <a:lumOff val="80000"/>
                        <a:alpha val="62000"/>
                      </a:schemeClr>
                    </a:solidFill>
                  </a:tcPr>
                </a:tc>
                <a:tc>
                  <a:txBody>
                    <a:bodyPr/>
                    <a:lstStyle/>
                    <a:p>
                      <a:pPr algn="r"/>
                      <a:r>
                        <a:rPr lang="en-US" dirty="0" smtClean="0">
                          <a:latin typeface="Arial Narrow" pitchFamily="34" charset="0"/>
                        </a:rPr>
                        <a:t>22,17,308.00</a:t>
                      </a:r>
                      <a:endParaRPr lang="en-US" dirty="0">
                        <a:latin typeface="Arial Narrow" pitchFamily="34" charset="0"/>
                      </a:endParaRPr>
                    </a:p>
                  </a:txBody>
                  <a:tcPr marL="84667" marR="84667">
                    <a:solidFill>
                      <a:schemeClr val="tx2">
                        <a:lumMod val="20000"/>
                        <a:lumOff val="80000"/>
                        <a:alpha val="62000"/>
                      </a:schemeClr>
                    </a:solidFill>
                  </a:tcPr>
                </a:tc>
              </a:tr>
            </a:tbl>
          </a:graphicData>
        </a:graphic>
      </p:graphicFrame>
    </p:spTree>
    <p:extLst>
      <p:ext uri="{BB962C8B-B14F-4D97-AF65-F5344CB8AC3E}">
        <p14:creationId xmlns="" xmlns:p14="http://schemas.microsoft.com/office/powerpoint/2010/main" val="3074569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6" name="Title 1"/>
          <p:cNvSpPr txBox="1">
            <a:spLocks/>
          </p:cNvSpPr>
          <p:nvPr/>
        </p:nvSpPr>
        <p:spPr>
          <a:xfrm>
            <a:off x="240806" y="1752600"/>
            <a:ext cx="8230964" cy="53339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dirty="0" smtClean="0">
                <a:solidFill>
                  <a:schemeClr val="tx2">
                    <a:lumMod val="75000"/>
                  </a:schemeClr>
                </a:solidFill>
                <a:latin typeface="Lucida Calligraphy" pitchFamily="66" charset="0"/>
              </a:rPr>
              <a:t>Number of Members</a:t>
            </a:r>
          </a:p>
          <a:p>
            <a:endParaRPr lang="en-US" sz="5400" i="1" dirty="0">
              <a:solidFill>
                <a:schemeClr val="tx2">
                  <a:lumMod val="75000"/>
                </a:schemeClr>
              </a:solidFill>
              <a:latin typeface="Lucida Calligraphy" pitchFamily="66" charset="0"/>
            </a:endParaRPr>
          </a:p>
        </p:txBody>
      </p:sp>
      <p:graphicFrame>
        <p:nvGraphicFramePr>
          <p:cNvPr id="10" name="Table 9"/>
          <p:cNvGraphicFramePr>
            <a:graphicFrameLocks noGrp="1"/>
          </p:cNvGraphicFramePr>
          <p:nvPr>
            <p:extLst>
              <p:ext uri="{D42A27DB-BD31-4B8C-83A1-F6EECF244321}">
                <p14:modId xmlns="" xmlns:p14="http://schemas.microsoft.com/office/powerpoint/2010/main" val="2715031672"/>
              </p:ext>
            </p:extLst>
          </p:nvPr>
        </p:nvGraphicFramePr>
        <p:xfrm>
          <a:off x="1308288" y="2590800"/>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solidFill>
                            <a:srgbClr val="FF5050"/>
                          </a:solidFill>
                          <a:latin typeface="Arial Narrow" pitchFamily="34" charset="0"/>
                        </a:rPr>
                        <a:t>Financial Year</a:t>
                      </a:r>
                      <a:endParaRPr lang="en-US" dirty="0">
                        <a:solidFill>
                          <a:srgbClr val="FF5050"/>
                        </a:solidFill>
                        <a:latin typeface="Arial Narrow" pitchFamily="34" charset="0"/>
                      </a:endParaRPr>
                    </a:p>
                  </a:txBody>
                  <a:tcPr>
                    <a:solidFill>
                      <a:schemeClr val="tx2">
                        <a:lumMod val="20000"/>
                        <a:lumOff val="80000"/>
                        <a:alpha val="62000"/>
                      </a:schemeClr>
                    </a:solidFill>
                  </a:tcPr>
                </a:tc>
                <a:tc>
                  <a:txBody>
                    <a:bodyPr/>
                    <a:lstStyle/>
                    <a:p>
                      <a:pPr algn="ctr"/>
                      <a:r>
                        <a:rPr lang="en-US" dirty="0" smtClean="0">
                          <a:solidFill>
                            <a:srgbClr val="FF5050"/>
                          </a:solidFill>
                          <a:latin typeface="Arial Narrow" pitchFamily="34" charset="0"/>
                        </a:rPr>
                        <a:t>Members</a:t>
                      </a:r>
                      <a:endParaRPr lang="en-US" dirty="0">
                        <a:solidFill>
                          <a:srgbClr val="FF5050"/>
                        </a:solidFill>
                        <a:latin typeface="Arial Narrow" pitchFamily="34" charset="0"/>
                      </a:endParaRPr>
                    </a:p>
                  </a:txBody>
                  <a:tcPr>
                    <a:solidFill>
                      <a:schemeClr val="tx2">
                        <a:lumMod val="20000"/>
                        <a:lumOff val="80000"/>
                        <a:alpha val="62000"/>
                      </a:schemeClr>
                    </a:solidFill>
                  </a:tcPr>
                </a:tc>
              </a:tr>
              <a:tr h="370840">
                <a:tc>
                  <a:txBody>
                    <a:bodyPr/>
                    <a:lstStyle/>
                    <a:p>
                      <a:pPr algn="ctr"/>
                      <a:r>
                        <a:rPr lang="en-US" dirty="0" smtClean="0">
                          <a:latin typeface="Arial Narrow" pitchFamily="34" charset="0"/>
                        </a:rPr>
                        <a:t>2010 – 11</a:t>
                      </a:r>
                    </a:p>
                  </a:txBody>
                  <a:tcPr>
                    <a:solidFill>
                      <a:schemeClr val="tx2">
                        <a:lumMod val="20000"/>
                        <a:lumOff val="80000"/>
                        <a:alpha val="62000"/>
                      </a:schemeClr>
                    </a:solidFill>
                  </a:tcPr>
                </a:tc>
                <a:tc>
                  <a:txBody>
                    <a:bodyPr/>
                    <a:lstStyle/>
                    <a:p>
                      <a:pPr algn="ctr"/>
                      <a:r>
                        <a:rPr lang="en-US" dirty="0" smtClean="0">
                          <a:latin typeface="Arial Narrow" pitchFamily="34" charset="0"/>
                        </a:rPr>
                        <a:t>89</a:t>
                      </a:r>
                    </a:p>
                  </a:txBody>
                  <a:tcPr>
                    <a:solidFill>
                      <a:schemeClr val="tx2">
                        <a:lumMod val="20000"/>
                        <a:lumOff val="80000"/>
                        <a:alpha val="62000"/>
                      </a:schemeClr>
                    </a:solidFill>
                  </a:tcPr>
                </a:tc>
              </a:tr>
              <a:tr h="370840">
                <a:tc>
                  <a:txBody>
                    <a:bodyPr/>
                    <a:lstStyle/>
                    <a:p>
                      <a:pPr algn="ctr"/>
                      <a:r>
                        <a:rPr lang="en-US" dirty="0" smtClean="0">
                          <a:latin typeface="Arial Narrow" pitchFamily="34" charset="0"/>
                        </a:rPr>
                        <a:t>2011 – 12</a:t>
                      </a:r>
                      <a:endParaRPr lang="en-US" dirty="0">
                        <a:latin typeface="Arial Narrow" pitchFamily="34" charset="0"/>
                      </a:endParaRPr>
                    </a:p>
                  </a:txBody>
                  <a:tcPr>
                    <a:solidFill>
                      <a:schemeClr val="tx2">
                        <a:lumMod val="20000"/>
                        <a:lumOff val="80000"/>
                        <a:alpha val="62000"/>
                      </a:schemeClr>
                    </a:solidFill>
                  </a:tcPr>
                </a:tc>
                <a:tc>
                  <a:txBody>
                    <a:bodyPr/>
                    <a:lstStyle/>
                    <a:p>
                      <a:pPr algn="ctr"/>
                      <a:r>
                        <a:rPr lang="en-US" dirty="0" smtClean="0">
                          <a:latin typeface="Arial Narrow" pitchFamily="34" charset="0"/>
                        </a:rPr>
                        <a:t>115</a:t>
                      </a:r>
                      <a:endParaRPr lang="en-US" dirty="0">
                        <a:latin typeface="Arial Narrow" pitchFamily="34" charset="0"/>
                      </a:endParaRPr>
                    </a:p>
                  </a:txBody>
                  <a:tcPr>
                    <a:solidFill>
                      <a:schemeClr val="tx2">
                        <a:lumMod val="20000"/>
                        <a:lumOff val="80000"/>
                        <a:alpha val="62000"/>
                      </a:schemeClr>
                    </a:solidFill>
                  </a:tcPr>
                </a:tc>
              </a:tr>
              <a:tr h="370840">
                <a:tc>
                  <a:txBody>
                    <a:bodyPr/>
                    <a:lstStyle/>
                    <a:p>
                      <a:pPr algn="ctr"/>
                      <a:r>
                        <a:rPr lang="en-US" dirty="0" smtClean="0">
                          <a:latin typeface="Arial Narrow" pitchFamily="34" charset="0"/>
                        </a:rPr>
                        <a:t>2012 – 13</a:t>
                      </a:r>
                      <a:endParaRPr lang="en-US" dirty="0">
                        <a:latin typeface="Arial Narrow" pitchFamily="34" charset="0"/>
                      </a:endParaRPr>
                    </a:p>
                  </a:txBody>
                  <a:tcPr>
                    <a:solidFill>
                      <a:schemeClr val="tx2">
                        <a:lumMod val="20000"/>
                        <a:lumOff val="80000"/>
                        <a:alpha val="62000"/>
                      </a:schemeClr>
                    </a:solidFill>
                  </a:tcPr>
                </a:tc>
                <a:tc>
                  <a:txBody>
                    <a:bodyPr/>
                    <a:lstStyle/>
                    <a:p>
                      <a:pPr algn="ctr"/>
                      <a:r>
                        <a:rPr lang="en-US" dirty="0" smtClean="0">
                          <a:latin typeface="Arial Narrow" pitchFamily="34" charset="0"/>
                        </a:rPr>
                        <a:t>244</a:t>
                      </a:r>
                      <a:endParaRPr lang="en-US" dirty="0">
                        <a:latin typeface="Arial Narrow" pitchFamily="34" charset="0"/>
                      </a:endParaRPr>
                    </a:p>
                  </a:txBody>
                  <a:tcPr>
                    <a:solidFill>
                      <a:schemeClr val="tx2">
                        <a:lumMod val="20000"/>
                        <a:lumOff val="80000"/>
                        <a:alpha val="62000"/>
                      </a:schemeClr>
                    </a:solidFill>
                  </a:tcPr>
                </a:tc>
              </a:tr>
              <a:tr h="370840">
                <a:tc>
                  <a:txBody>
                    <a:bodyPr/>
                    <a:lstStyle/>
                    <a:p>
                      <a:pPr algn="ctr"/>
                      <a:r>
                        <a:rPr lang="en-US" dirty="0" smtClean="0">
                          <a:latin typeface="Arial Narrow" pitchFamily="34" charset="0"/>
                        </a:rPr>
                        <a:t>2013 – 14</a:t>
                      </a:r>
                      <a:endParaRPr lang="en-US" dirty="0">
                        <a:latin typeface="Arial Narrow" pitchFamily="34" charset="0"/>
                      </a:endParaRPr>
                    </a:p>
                  </a:txBody>
                  <a:tcPr>
                    <a:solidFill>
                      <a:schemeClr val="tx2">
                        <a:lumMod val="20000"/>
                        <a:lumOff val="80000"/>
                        <a:alpha val="62000"/>
                      </a:schemeClr>
                    </a:solidFill>
                  </a:tcPr>
                </a:tc>
                <a:tc>
                  <a:txBody>
                    <a:bodyPr/>
                    <a:lstStyle/>
                    <a:p>
                      <a:pPr algn="ctr"/>
                      <a:r>
                        <a:rPr lang="en-US" dirty="0" smtClean="0">
                          <a:latin typeface="Arial Narrow" pitchFamily="34" charset="0"/>
                        </a:rPr>
                        <a:t>637</a:t>
                      </a:r>
                      <a:endParaRPr lang="en-US" dirty="0">
                        <a:latin typeface="Arial Narrow" pitchFamily="34" charset="0"/>
                      </a:endParaRPr>
                    </a:p>
                  </a:txBody>
                  <a:tcPr>
                    <a:solidFill>
                      <a:schemeClr val="tx2">
                        <a:lumMod val="20000"/>
                        <a:lumOff val="80000"/>
                        <a:alpha val="62000"/>
                      </a:schemeClr>
                    </a:solidFill>
                  </a:tcPr>
                </a:tc>
              </a:tr>
              <a:tr h="370840">
                <a:tc>
                  <a:txBody>
                    <a:bodyPr/>
                    <a:lstStyle/>
                    <a:p>
                      <a:pPr algn="ctr"/>
                      <a:r>
                        <a:rPr lang="en-US" dirty="0" smtClean="0">
                          <a:latin typeface="Arial Narrow" pitchFamily="34" charset="0"/>
                        </a:rPr>
                        <a:t>2014 – 15</a:t>
                      </a:r>
                      <a:endParaRPr lang="en-US" dirty="0">
                        <a:latin typeface="Arial Narrow" pitchFamily="34" charset="0"/>
                      </a:endParaRPr>
                    </a:p>
                  </a:txBody>
                  <a:tcPr>
                    <a:solidFill>
                      <a:schemeClr val="tx2">
                        <a:lumMod val="20000"/>
                        <a:lumOff val="80000"/>
                        <a:alpha val="62000"/>
                      </a:schemeClr>
                    </a:solidFill>
                  </a:tcPr>
                </a:tc>
                <a:tc>
                  <a:txBody>
                    <a:bodyPr/>
                    <a:lstStyle/>
                    <a:p>
                      <a:pPr algn="ctr"/>
                      <a:r>
                        <a:rPr lang="en-US" dirty="0" smtClean="0">
                          <a:latin typeface="Arial Narrow" pitchFamily="34" charset="0"/>
                        </a:rPr>
                        <a:t>653</a:t>
                      </a:r>
                      <a:endParaRPr lang="en-US" dirty="0">
                        <a:latin typeface="Arial Narrow" pitchFamily="34" charset="0"/>
                      </a:endParaRPr>
                    </a:p>
                  </a:txBody>
                  <a:tcPr>
                    <a:solidFill>
                      <a:schemeClr val="tx2">
                        <a:lumMod val="20000"/>
                        <a:lumOff val="80000"/>
                        <a:alpha val="62000"/>
                      </a:schemeClr>
                    </a:solidFill>
                  </a:tcPr>
                </a:tc>
              </a:tr>
              <a:tr h="370840">
                <a:tc>
                  <a:txBody>
                    <a:bodyPr/>
                    <a:lstStyle/>
                    <a:p>
                      <a:pPr algn="ctr"/>
                      <a:r>
                        <a:rPr lang="en-US" dirty="0" smtClean="0">
                          <a:latin typeface="Arial Narrow" pitchFamily="34" charset="0"/>
                        </a:rPr>
                        <a:t>2015 – 16</a:t>
                      </a:r>
                      <a:endParaRPr lang="en-US" dirty="0">
                        <a:latin typeface="Arial Narrow" pitchFamily="34" charset="0"/>
                      </a:endParaRPr>
                    </a:p>
                  </a:txBody>
                  <a:tcPr>
                    <a:solidFill>
                      <a:schemeClr val="tx2">
                        <a:lumMod val="20000"/>
                        <a:lumOff val="80000"/>
                        <a:alpha val="62000"/>
                      </a:schemeClr>
                    </a:solidFill>
                  </a:tcPr>
                </a:tc>
                <a:tc>
                  <a:txBody>
                    <a:bodyPr/>
                    <a:lstStyle/>
                    <a:p>
                      <a:pPr algn="ctr"/>
                      <a:r>
                        <a:rPr lang="en-US" dirty="0" smtClean="0">
                          <a:latin typeface="Arial Narrow" pitchFamily="34" charset="0"/>
                        </a:rPr>
                        <a:t>772</a:t>
                      </a:r>
                      <a:endParaRPr lang="en-US" dirty="0">
                        <a:latin typeface="Arial Narrow" pitchFamily="34" charset="0"/>
                      </a:endParaRPr>
                    </a:p>
                  </a:txBody>
                  <a:tcPr>
                    <a:solidFill>
                      <a:schemeClr val="tx2">
                        <a:lumMod val="20000"/>
                        <a:lumOff val="80000"/>
                        <a:alpha val="62000"/>
                      </a:schemeClr>
                    </a:solidFill>
                  </a:tcPr>
                </a:tc>
              </a:tr>
              <a:tr h="370840">
                <a:tc>
                  <a:txBody>
                    <a:bodyPr/>
                    <a:lstStyle/>
                    <a:p>
                      <a:pPr algn="ctr"/>
                      <a:r>
                        <a:rPr lang="en-US" dirty="0" smtClean="0">
                          <a:latin typeface="Arial Narrow" pitchFamily="34" charset="0"/>
                        </a:rPr>
                        <a:t>2016 – 17 (till date)</a:t>
                      </a:r>
                      <a:endParaRPr lang="en-US" dirty="0">
                        <a:latin typeface="Arial Narrow" pitchFamily="34" charset="0"/>
                      </a:endParaRPr>
                    </a:p>
                  </a:txBody>
                  <a:tcPr>
                    <a:solidFill>
                      <a:schemeClr val="tx2">
                        <a:lumMod val="20000"/>
                        <a:lumOff val="80000"/>
                        <a:alpha val="62000"/>
                      </a:schemeClr>
                    </a:solidFill>
                  </a:tcPr>
                </a:tc>
                <a:tc>
                  <a:txBody>
                    <a:bodyPr/>
                    <a:lstStyle/>
                    <a:p>
                      <a:pPr algn="ctr"/>
                      <a:r>
                        <a:rPr lang="en-US" dirty="0" smtClean="0">
                          <a:latin typeface="Arial Narrow" pitchFamily="34" charset="0"/>
                        </a:rPr>
                        <a:t>5648</a:t>
                      </a:r>
                      <a:endParaRPr lang="en-US" dirty="0">
                        <a:latin typeface="Arial Narrow" pitchFamily="34" charset="0"/>
                      </a:endParaRPr>
                    </a:p>
                  </a:txBody>
                  <a:tcPr>
                    <a:solidFill>
                      <a:schemeClr val="tx2">
                        <a:lumMod val="20000"/>
                        <a:lumOff val="80000"/>
                        <a:alpha val="62000"/>
                      </a:schemeClr>
                    </a:solidFill>
                  </a:tcPr>
                </a:tc>
              </a:tr>
            </a:tbl>
          </a:graphicData>
        </a:graphic>
      </p:graphicFrame>
    </p:spTree>
    <p:extLst>
      <p:ext uri="{BB962C8B-B14F-4D97-AF65-F5344CB8AC3E}">
        <p14:creationId xmlns="" xmlns:p14="http://schemas.microsoft.com/office/powerpoint/2010/main" val="3694366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6" name="Title 1"/>
          <p:cNvSpPr txBox="1">
            <a:spLocks/>
          </p:cNvSpPr>
          <p:nvPr/>
        </p:nvSpPr>
        <p:spPr>
          <a:xfrm>
            <a:off x="5218" y="1219200"/>
            <a:ext cx="7995782"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dirty="0" smtClean="0">
                <a:solidFill>
                  <a:schemeClr val="tx2">
                    <a:lumMod val="75000"/>
                  </a:schemeClr>
                </a:solidFill>
                <a:latin typeface="Lucida Calligraphy" pitchFamily="66" charset="0"/>
              </a:rPr>
              <a:t>SWOT</a:t>
            </a:r>
          </a:p>
          <a:p>
            <a:endParaRPr lang="en-US" sz="5400" i="1" dirty="0">
              <a:solidFill>
                <a:schemeClr val="tx2">
                  <a:lumMod val="75000"/>
                </a:schemeClr>
              </a:solidFill>
              <a:latin typeface="Lucida Calligraphy" pitchFamily="66" charset="0"/>
            </a:endParaRPr>
          </a:p>
        </p:txBody>
      </p:sp>
      <p:sp>
        <p:nvSpPr>
          <p:cNvPr id="10" name="Content Placeholder 2"/>
          <p:cNvSpPr txBox="1">
            <a:spLocks/>
          </p:cNvSpPr>
          <p:nvPr/>
        </p:nvSpPr>
        <p:spPr>
          <a:xfrm>
            <a:off x="381000" y="1714500"/>
            <a:ext cx="7924800" cy="4991100"/>
          </a:xfrm>
          <a:prstGeom prst="rect">
            <a:avLst/>
          </a:prstGeom>
        </p:spPr>
        <p:txBody>
          <a:bodyPr>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gn="just">
              <a:buFont typeface="Arial" pitchFamily="34" charset="0"/>
              <a:buNone/>
            </a:pPr>
            <a:r>
              <a:rPr lang="en-US" sz="1800" b="1" dirty="0" smtClean="0">
                <a:solidFill>
                  <a:schemeClr val="tx2">
                    <a:lumMod val="50000"/>
                  </a:schemeClr>
                </a:solidFill>
                <a:latin typeface="Arial Narrow" pitchFamily="34" charset="0"/>
              </a:rPr>
              <a:t>STRENGTHS</a:t>
            </a:r>
          </a:p>
          <a:p>
            <a:pPr marL="0" indent="0" algn="just">
              <a:buFont typeface="Arial" pitchFamily="34" charset="0"/>
              <a:buNone/>
            </a:pPr>
            <a:endParaRPr lang="en-US" sz="1800" dirty="0" smtClean="0">
              <a:solidFill>
                <a:schemeClr val="tx2">
                  <a:lumMod val="50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The promoters have over Seventeen years of experience as consultants / advisor to banks / FIs.</a:t>
            </a:r>
          </a:p>
          <a:p>
            <a:pPr marL="0" indent="0" algn="just">
              <a:buFont typeface="Arial" pitchFamily="34" charset="0"/>
              <a:buNone/>
            </a:pPr>
            <a:endParaRPr lang="en-US" sz="1800" dirty="0" smtClean="0">
              <a:solidFill>
                <a:schemeClr val="tx1">
                  <a:lumMod val="65000"/>
                  <a:lumOff val="35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The professional team consists of highly experienced and qualified ex – Bankers, Chartered Accountants, Chartered Engineers, Company Secretaries, Advocates, etc.</a:t>
            </a:r>
          </a:p>
          <a:p>
            <a:pPr marL="0" indent="0" algn="just">
              <a:buFont typeface="Arial" pitchFamily="34" charset="0"/>
              <a:buNone/>
            </a:pPr>
            <a:endParaRPr lang="en-US" sz="1800" dirty="0" smtClean="0">
              <a:solidFill>
                <a:schemeClr val="tx1">
                  <a:lumMod val="65000"/>
                  <a:lumOff val="35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The Bye – Laws, follow up and checks are so strong that there is hardly any chance of default of funding.</a:t>
            </a:r>
          </a:p>
          <a:p>
            <a:pPr marL="0" indent="0" algn="just">
              <a:buFont typeface="Arial" pitchFamily="34" charset="0"/>
              <a:buNone/>
            </a:pPr>
            <a:endParaRPr lang="en-US" sz="1800" dirty="0" smtClean="0">
              <a:solidFill>
                <a:schemeClr val="tx1">
                  <a:lumMod val="65000"/>
                  <a:lumOff val="35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Customer Service of highest order publicized which helps in increasing the business profile of the society.</a:t>
            </a:r>
          </a:p>
          <a:p>
            <a:pPr marL="0" indent="0" algn="just">
              <a:buFont typeface="Arial" pitchFamily="34" charset="0"/>
              <a:buNone/>
            </a:pPr>
            <a:endParaRPr lang="en-US" sz="1800" dirty="0" smtClean="0">
              <a:solidFill>
                <a:schemeClr val="tx1">
                  <a:lumMod val="65000"/>
                  <a:lumOff val="35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Marketing efforts by the staff leads fortune results.</a:t>
            </a:r>
          </a:p>
          <a:p>
            <a:pPr marL="0" indent="0" algn="just">
              <a:buFont typeface="Arial" pitchFamily="34" charset="0"/>
              <a:buNone/>
            </a:pPr>
            <a:endParaRPr lang="en-US" sz="1800" dirty="0" smtClean="0">
              <a:solidFill>
                <a:schemeClr val="tx1">
                  <a:lumMod val="65000"/>
                  <a:lumOff val="35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Our excellent, experienced &amp; dedicated team has upper edge over all the competitors in the area.</a:t>
            </a:r>
            <a:endParaRPr lang="en-US" sz="1800" dirty="0">
              <a:solidFill>
                <a:schemeClr val="tx1">
                  <a:lumMod val="65000"/>
                  <a:lumOff val="35000"/>
                </a:schemeClr>
              </a:solidFill>
              <a:latin typeface="Arial Narrow" pitchFamily="34" charset="0"/>
            </a:endParaRPr>
          </a:p>
        </p:txBody>
      </p:sp>
    </p:spTree>
    <p:extLst>
      <p:ext uri="{BB962C8B-B14F-4D97-AF65-F5344CB8AC3E}">
        <p14:creationId xmlns="" xmlns:p14="http://schemas.microsoft.com/office/powerpoint/2010/main" val="2365317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54244">
            <a:off x="2718818" y="5133306"/>
            <a:ext cx="6428117" cy="159128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2272035" cy="608999"/>
          </a:xfrm>
          <a:prstGeom prst="rect">
            <a:avLst/>
          </a:prstGeom>
        </p:spPr>
      </p:pic>
      <p:sp>
        <p:nvSpPr>
          <p:cNvPr id="6" name="Content Placeholder 2"/>
          <p:cNvSpPr txBox="1">
            <a:spLocks/>
          </p:cNvSpPr>
          <p:nvPr/>
        </p:nvSpPr>
        <p:spPr>
          <a:xfrm>
            <a:off x="227236" y="1219200"/>
            <a:ext cx="8229600" cy="53340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gn="just">
              <a:buFont typeface="Arial" pitchFamily="34" charset="0"/>
              <a:buNone/>
            </a:pPr>
            <a:r>
              <a:rPr lang="en-US" sz="1800" b="1" dirty="0" smtClean="0">
                <a:solidFill>
                  <a:schemeClr val="tx2">
                    <a:lumMod val="50000"/>
                  </a:schemeClr>
                </a:solidFill>
                <a:latin typeface="Arial Narrow" pitchFamily="34" charset="0"/>
              </a:rPr>
              <a:t>WEAKNESSES / THREATS</a:t>
            </a:r>
          </a:p>
          <a:p>
            <a:pPr marL="0" indent="0" algn="just">
              <a:buFont typeface="Arial" pitchFamily="34" charset="0"/>
              <a:buNone/>
            </a:pPr>
            <a:endParaRPr lang="en-US" sz="1800" dirty="0" smtClean="0">
              <a:solidFill>
                <a:schemeClr val="tx1">
                  <a:lumMod val="65000"/>
                  <a:lumOff val="35000"/>
                </a:schemeClr>
              </a:solidFill>
              <a:latin typeface="Arial Narrow" pitchFamily="34" charset="0"/>
            </a:endParaRPr>
          </a:p>
          <a:p>
            <a:pPr algn="just"/>
            <a:r>
              <a:rPr lang="en-US" sz="1800" dirty="0">
                <a:solidFill>
                  <a:schemeClr val="tx1">
                    <a:lumMod val="65000"/>
                    <a:lumOff val="35000"/>
                  </a:schemeClr>
                </a:solidFill>
                <a:latin typeface="Arial Narrow" pitchFamily="34" charset="0"/>
              </a:rPr>
              <a:t>Our competitors are very strong and have very big equity and deposit base. we have less numbers of branches as compare to our competitors. we have small equity and deposit base</a:t>
            </a:r>
            <a:r>
              <a:rPr lang="en-US" sz="1800" dirty="0" smtClean="0">
                <a:solidFill>
                  <a:schemeClr val="tx1">
                    <a:lumMod val="65000"/>
                    <a:lumOff val="35000"/>
                  </a:schemeClr>
                </a:solidFill>
                <a:latin typeface="Arial Narrow" pitchFamily="34" charset="0"/>
              </a:rPr>
              <a:t>.</a:t>
            </a:r>
          </a:p>
          <a:p>
            <a:pPr marL="114300" indent="0" algn="just">
              <a:buNone/>
            </a:pPr>
            <a:endParaRPr lang="en-US" sz="1800" dirty="0" smtClean="0">
              <a:latin typeface="Arial Narrow" pitchFamily="34" charset="0"/>
            </a:endParaRPr>
          </a:p>
          <a:p>
            <a:pPr marL="0" indent="0" algn="just">
              <a:buFont typeface="Arial" pitchFamily="34" charset="0"/>
              <a:buNone/>
            </a:pPr>
            <a:r>
              <a:rPr lang="en-US" sz="1800" b="1" dirty="0" smtClean="0">
                <a:solidFill>
                  <a:schemeClr val="tx2">
                    <a:lumMod val="50000"/>
                  </a:schemeClr>
                </a:solidFill>
                <a:latin typeface="Arial Narrow" pitchFamily="34" charset="0"/>
              </a:rPr>
              <a:t>OPPORTUNITIES</a:t>
            </a:r>
          </a:p>
          <a:p>
            <a:pPr marL="0" indent="0" algn="just">
              <a:buFont typeface="Arial" pitchFamily="34" charset="0"/>
              <a:buNone/>
            </a:pPr>
            <a:endParaRPr lang="en-US" sz="1800" dirty="0" smtClean="0">
              <a:solidFill>
                <a:schemeClr val="accent1">
                  <a:lumMod val="50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A large number of people, who are not eligible for credit by the banks, are available for giving loans.</a:t>
            </a:r>
          </a:p>
          <a:p>
            <a:pPr marL="0" indent="0" algn="just">
              <a:buFont typeface="Arial" pitchFamily="34" charset="0"/>
              <a:buNone/>
            </a:pPr>
            <a:endParaRPr lang="en-US" sz="1800" dirty="0" smtClean="0">
              <a:solidFill>
                <a:schemeClr val="tx1">
                  <a:lumMod val="65000"/>
                  <a:lumOff val="35000"/>
                </a:schemeClr>
              </a:solidFill>
              <a:latin typeface="Arial Narrow" pitchFamily="34" charset="0"/>
            </a:endParaRPr>
          </a:p>
          <a:p>
            <a:pPr algn="just"/>
            <a:r>
              <a:rPr lang="en-US" sz="1800" dirty="0" smtClean="0">
                <a:solidFill>
                  <a:schemeClr val="tx1">
                    <a:lumMod val="65000"/>
                    <a:lumOff val="35000"/>
                  </a:schemeClr>
                </a:solidFill>
                <a:latin typeface="Arial Narrow" pitchFamily="34" charset="0"/>
              </a:rPr>
              <a:t>Society has higher lucrative rates on deposits which attracts the depositors.</a:t>
            </a:r>
            <a:endParaRPr lang="en-US" sz="1800" dirty="0">
              <a:solidFill>
                <a:schemeClr val="tx1">
                  <a:lumMod val="65000"/>
                  <a:lumOff val="35000"/>
                </a:schemeClr>
              </a:solidFill>
              <a:latin typeface="Arial Narrow" pitchFamily="34" charset="0"/>
            </a:endParaRPr>
          </a:p>
        </p:txBody>
      </p:sp>
    </p:spTree>
    <p:extLst>
      <p:ext uri="{BB962C8B-B14F-4D97-AF65-F5344CB8AC3E}">
        <p14:creationId xmlns="" xmlns:p14="http://schemas.microsoft.com/office/powerpoint/2010/main" val="514043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rgbClr val="000000"/>
      </a:dk1>
      <a:lt1>
        <a:srgbClr val="FFFFFF"/>
      </a:lt1>
      <a:dk2>
        <a:srgbClr val="CC0000"/>
      </a:dk2>
      <a:lt2>
        <a:srgbClr val="C8C8B1"/>
      </a:lt2>
      <a:accent1>
        <a:srgbClr val="7A7A7A"/>
      </a:accent1>
      <a:accent2>
        <a:srgbClr val="F5C201"/>
      </a:accent2>
      <a:accent3>
        <a:srgbClr val="7030A0"/>
      </a:accent3>
      <a:accent4>
        <a:srgbClr val="989AAC"/>
      </a:accent4>
      <a:accent5>
        <a:srgbClr val="E57B7F"/>
      </a:accent5>
      <a:accent6>
        <a:srgbClr val="BFBFBF"/>
      </a:accent6>
      <a:hlink>
        <a:srgbClr val="00206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1294</TotalTime>
  <Words>1309</Words>
  <Application>Microsoft Office PowerPoint</Application>
  <PresentationFormat>On-screen Show (4:3)</PresentationFormat>
  <Paragraphs>354</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GATS Urban Co- operative Thrift &amp; Credit Society</dc:title>
  <dc:creator>GUC</dc:creator>
  <cp:lastModifiedBy>ABC</cp:lastModifiedBy>
  <cp:revision>157</cp:revision>
  <dcterms:created xsi:type="dcterms:W3CDTF">2017-03-16T11:42:54Z</dcterms:created>
  <dcterms:modified xsi:type="dcterms:W3CDTF">2017-06-14T12:17:35Z</dcterms:modified>
</cp:coreProperties>
</file>